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Exo 2 Bold" charset="1" panose="00000800000000000000"/>
      <p:regular r:id="rId21"/>
    </p:embeddedFont>
    <p:embeddedFont>
      <p:font typeface="Exo 2" charset="1" panose="00000500000000000000"/>
      <p:regular r:id="rId22"/>
    </p:embeddedFont>
    <p:embeddedFont>
      <p:font typeface="Exo 2 Heavy"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https://lloon33.github.io/Capsone/"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9.jpeg" Type="http://schemas.openxmlformats.org/officeDocument/2006/relationships/image"/><Relationship Id="rId4" Target="../media/image3.png" Type="http://schemas.openxmlformats.org/officeDocument/2006/relationships/image"/><Relationship Id="rId5"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2295" y="5133975"/>
            <a:ext cx="11038477" cy="5503417"/>
            <a:chOff x="0" y="0"/>
            <a:chExt cx="1492868" cy="744294"/>
          </a:xfrm>
        </p:grpSpPr>
        <p:sp>
          <p:nvSpPr>
            <p:cNvPr name="Freeform 3" id="3"/>
            <p:cNvSpPr/>
            <p:nvPr/>
          </p:nvSpPr>
          <p:spPr>
            <a:xfrm flipH="false" flipV="false" rot="0">
              <a:off x="0" y="0"/>
              <a:ext cx="1492868" cy="744294"/>
            </a:xfrm>
            <a:custGeom>
              <a:avLst/>
              <a:gdLst/>
              <a:ahLst/>
              <a:cxnLst/>
              <a:rect r="r" b="b" t="t" l="l"/>
              <a:pathLst>
                <a:path h="744294" w="1492868">
                  <a:moveTo>
                    <a:pt x="203200" y="0"/>
                  </a:moveTo>
                  <a:lnTo>
                    <a:pt x="1492868" y="0"/>
                  </a:lnTo>
                  <a:lnTo>
                    <a:pt x="1289668" y="744294"/>
                  </a:lnTo>
                  <a:lnTo>
                    <a:pt x="0" y="744294"/>
                  </a:lnTo>
                  <a:lnTo>
                    <a:pt x="203200" y="0"/>
                  </a:lnTo>
                  <a:close/>
                </a:path>
              </a:pathLst>
            </a:custGeom>
            <a:blipFill>
              <a:blip r:embed="rId2"/>
              <a:stretch>
                <a:fillRect l="0" t="-13067" r="0" b="-20648"/>
              </a:stretch>
            </a:blipFill>
          </p:spPr>
        </p:sp>
      </p:grpSp>
      <p:grpSp>
        <p:nvGrpSpPr>
          <p:cNvPr name="Group 4" id="4"/>
          <p:cNvGrpSpPr/>
          <p:nvPr/>
        </p:nvGrpSpPr>
        <p:grpSpPr>
          <a:xfrm rot="0">
            <a:off x="-2749129" y="-359917"/>
            <a:ext cx="11305311" cy="5503417"/>
            <a:chOff x="0" y="0"/>
            <a:chExt cx="1313616" cy="639467"/>
          </a:xfrm>
        </p:grpSpPr>
        <p:sp>
          <p:nvSpPr>
            <p:cNvPr name="Freeform 5" id="5"/>
            <p:cNvSpPr/>
            <p:nvPr/>
          </p:nvSpPr>
          <p:spPr>
            <a:xfrm flipH="false" flipV="false" rot="0">
              <a:off x="0" y="0"/>
              <a:ext cx="1313616" cy="639468"/>
            </a:xfrm>
            <a:custGeom>
              <a:avLst/>
              <a:gdLst/>
              <a:ahLst/>
              <a:cxnLst/>
              <a:rect r="r" b="b" t="t" l="l"/>
              <a:pathLst>
                <a:path h="639468" w="1313616">
                  <a:moveTo>
                    <a:pt x="1110416" y="0"/>
                  </a:moveTo>
                  <a:lnTo>
                    <a:pt x="0" y="0"/>
                  </a:lnTo>
                  <a:lnTo>
                    <a:pt x="203200" y="639468"/>
                  </a:lnTo>
                  <a:lnTo>
                    <a:pt x="1313616" y="639468"/>
                  </a:lnTo>
                  <a:lnTo>
                    <a:pt x="1110416" y="0"/>
                  </a:lnTo>
                  <a:close/>
                </a:path>
              </a:pathLst>
            </a:custGeom>
            <a:blipFill>
              <a:blip r:embed="rId3"/>
              <a:stretch>
                <a:fillRect l="-118" t="-242" r="-10435" b="-51159"/>
              </a:stretch>
            </a:blipFill>
          </p:spPr>
        </p:sp>
      </p:grpSp>
      <p:sp>
        <p:nvSpPr>
          <p:cNvPr name="Freeform 6" id="6"/>
          <p:cNvSpPr/>
          <p:nvPr/>
        </p:nvSpPr>
        <p:spPr>
          <a:xfrm flipH="false" flipV="false" rot="0">
            <a:off x="17245205"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4"/>
            <a:stretch>
              <a:fillRect l="0" t="0" r="0" b="0"/>
            </a:stretch>
          </a:blipFill>
        </p:spPr>
      </p:sp>
      <p:sp>
        <p:nvSpPr>
          <p:cNvPr name="Freeform 7" id="7"/>
          <p:cNvSpPr/>
          <p:nvPr/>
        </p:nvSpPr>
        <p:spPr>
          <a:xfrm flipH="false" flipV="false" rot="0">
            <a:off x="16167758" y="11207"/>
            <a:ext cx="2106147" cy="1452019"/>
          </a:xfrm>
          <a:custGeom>
            <a:avLst/>
            <a:gdLst/>
            <a:ahLst/>
            <a:cxnLst/>
            <a:rect r="r" b="b" t="t" l="l"/>
            <a:pathLst>
              <a:path h="1452019" w="2106147">
                <a:moveTo>
                  <a:pt x="0" y="0"/>
                </a:moveTo>
                <a:lnTo>
                  <a:pt x="2106147" y="0"/>
                </a:lnTo>
                <a:lnTo>
                  <a:pt x="2106147" y="1452019"/>
                </a:lnTo>
                <a:lnTo>
                  <a:pt x="0" y="1452019"/>
                </a:lnTo>
                <a:lnTo>
                  <a:pt x="0" y="0"/>
                </a:lnTo>
                <a:close/>
              </a:path>
            </a:pathLst>
          </a:custGeom>
          <a:blipFill>
            <a:blip r:embed="rId5"/>
            <a:stretch>
              <a:fillRect l="0" t="0" r="0" b="0"/>
            </a:stretch>
          </a:blipFill>
        </p:spPr>
      </p:sp>
      <p:grpSp>
        <p:nvGrpSpPr>
          <p:cNvPr name="Group 8" id="8"/>
          <p:cNvGrpSpPr/>
          <p:nvPr/>
        </p:nvGrpSpPr>
        <p:grpSpPr>
          <a:xfrm rot="0">
            <a:off x="9002671" y="1856277"/>
            <a:ext cx="8756884" cy="4827667"/>
            <a:chOff x="0" y="0"/>
            <a:chExt cx="11675846" cy="6436890"/>
          </a:xfrm>
        </p:grpSpPr>
        <p:sp>
          <p:nvSpPr>
            <p:cNvPr name="TextBox 9" id="9"/>
            <p:cNvSpPr txBox="true"/>
            <p:nvPr/>
          </p:nvSpPr>
          <p:spPr>
            <a:xfrm rot="0">
              <a:off x="0" y="1111540"/>
              <a:ext cx="11675846" cy="3418936"/>
            </a:xfrm>
            <a:prstGeom prst="rect">
              <a:avLst/>
            </a:prstGeom>
          </p:spPr>
          <p:txBody>
            <a:bodyPr anchor="t" rtlCol="false" tIns="0" lIns="0" bIns="0" rIns="0">
              <a:spAutoFit/>
            </a:bodyPr>
            <a:lstStyle/>
            <a:p>
              <a:pPr algn="l">
                <a:lnSpc>
                  <a:spcPts val="9749"/>
                </a:lnSpc>
              </a:pPr>
              <a:r>
                <a:rPr lang="en-US" sz="9111" b="true">
                  <a:solidFill>
                    <a:srgbClr val="000000"/>
                  </a:solidFill>
                  <a:latin typeface="Exo 2 Bold"/>
                  <a:ea typeface="Exo 2 Bold"/>
                  <a:cs typeface="Exo 2 Bold"/>
                  <a:sym typeface="Exo 2 Bold"/>
                </a:rPr>
                <a:t>Fire Car Control</a:t>
              </a:r>
            </a:p>
            <a:p>
              <a:pPr algn="l">
                <a:lnSpc>
                  <a:spcPts val="9749"/>
                </a:lnSpc>
              </a:pPr>
              <a:r>
                <a:rPr lang="en-US" sz="9111" b="true">
                  <a:solidFill>
                    <a:srgbClr val="000000"/>
                  </a:solidFill>
                  <a:latin typeface="Exo 2 Bold"/>
                  <a:ea typeface="Exo 2 Bold"/>
                  <a:cs typeface="Exo 2 Bold"/>
                  <a:sym typeface="Exo 2 Bold"/>
                </a:rPr>
                <a:t>(FCC)</a:t>
              </a:r>
            </a:p>
          </p:txBody>
        </p:sp>
        <p:sp>
          <p:nvSpPr>
            <p:cNvPr name="TextBox 10" id="10"/>
            <p:cNvSpPr txBox="true"/>
            <p:nvPr/>
          </p:nvSpPr>
          <p:spPr>
            <a:xfrm rot="0">
              <a:off x="0" y="5110060"/>
              <a:ext cx="11675846" cy="1326830"/>
            </a:xfrm>
            <a:prstGeom prst="rect">
              <a:avLst/>
            </a:prstGeom>
          </p:spPr>
          <p:txBody>
            <a:bodyPr anchor="t" rtlCol="false" tIns="0" lIns="0" bIns="0" rIns="0">
              <a:spAutoFit/>
            </a:bodyPr>
            <a:lstStyle/>
            <a:p>
              <a:pPr algn="l">
                <a:lnSpc>
                  <a:spcPts val="3843"/>
                </a:lnSpc>
              </a:pPr>
              <a:r>
                <a:rPr lang="en-US" sz="3401">
                  <a:solidFill>
                    <a:srgbClr val="000000"/>
                  </a:solidFill>
                  <a:latin typeface="Exo 2"/>
                  <a:ea typeface="Exo 2"/>
                  <a:cs typeface="Exo 2"/>
                  <a:sym typeface="Exo 2"/>
                </a:rPr>
                <a:t>Control y seguimiento a vehiculos de bomberos</a:t>
              </a:r>
            </a:p>
          </p:txBody>
        </p:sp>
        <p:sp>
          <p:nvSpPr>
            <p:cNvPr name="TextBox 11" id="11"/>
            <p:cNvSpPr txBox="true"/>
            <p:nvPr/>
          </p:nvSpPr>
          <p:spPr>
            <a:xfrm rot="0">
              <a:off x="0" y="19050"/>
              <a:ext cx="11675846" cy="718455"/>
            </a:xfrm>
            <a:prstGeom prst="rect">
              <a:avLst/>
            </a:prstGeom>
          </p:spPr>
          <p:txBody>
            <a:bodyPr anchor="t" rtlCol="false" tIns="0" lIns="0" bIns="0" rIns="0">
              <a:spAutoFit/>
            </a:bodyPr>
            <a:lstStyle/>
            <a:p>
              <a:pPr algn="l">
                <a:lnSpc>
                  <a:spcPts val="4118"/>
                </a:lnSpc>
              </a:pPr>
              <a:r>
                <a:rPr lang="en-US" sz="3644" b="true">
                  <a:solidFill>
                    <a:srgbClr val="EC5E1E"/>
                  </a:solidFill>
                  <a:latin typeface="Exo 2 Bold"/>
                  <a:ea typeface="Exo 2 Bold"/>
                  <a:cs typeface="Exo 2 Bold"/>
                  <a:sym typeface="Exo 2 Bold"/>
                </a:rPr>
                <a:t>TITULACIÓN TÉCNICA</a:t>
              </a:r>
            </a:p>
          </p:txBody>
        </p:sp>
      </p:grpSp>
      <p:sp>
        <p:nvSpPr>
          <p:cNvPr name="TextBox 12" id="12"/>
          <p:cNvSpPr txBox="true"/>
          <p:nvPr/>
        </p:nvSpPr>
        <p:spPr>
          <a:xfrm rot="0">
            <a:off x="9002671" y="7467525"/>
            <a:ext cx="7687587" cy="855367"/>
          </a:xfrm>
          <a:prstGeom prst="rect">
            <a:avLst/>
          </a:prstGeom>
        </p:spPr>
        <p:txBody>
          <a:bodyPr anchor="t" rtlCol="false" tIns="0" lIns="0" bIns="0" rIns="0">
            <a:spAutoFit/>
          </a:bodyPr>
          <a:lstStyle/>
          <a:p>
            <a:pPr algn="l">
              <a:lnSpc>
                <a:spcPts val="2288"/>
              </a:lnSpc>
            </a:pPr>
            <a:r>
              <a:rPr lang="en-US" sz="2061" b="true">
                <a:solidFill>
                  <a:srgbClr val="000000"/>
                </a:solidFill>
                <a:latin typeface="Exo 2 Bold"/>
                <a:ea typeface="Exo 2 Bold"/>
                <a:cs typeface="Exo 2 Bold"/>
                <a:sym typeface="Exo 2 Bold"/>
              </a:rPr>
              <a:t>Integrantes: </a:t>
            </a:r>
          </a:p>
          <a:p>
            <a:pPr algn="l">
              <a:lnSpc>
                <a:spcPts val="2288"/>
              </a:lnSpc>
            </a:pPr>
            <a:r>
              <a:rPr lang="en-US" sz="2061" b="true">
                <a:solidFill>
                  <a:srgbClr val="000000"/>
                </a:solidFill>
                <a:latin typeface="Exo 2 Bold"/>
                <a:ea typeface="Exo 2 Bold"/>
                <a:cs typeface="Exo 2 Bold"/>
                <a:sym typeface="Exo 2 Bold"/>
              </a:rPr>
              <a:t>Juan Carlos Angove.</a:t>
            </a:r>
          </a:p>
          <a:p>
            <a:pPr algn="l">
              <a:lnSpc>
                <a:spcPts val="2288"/>
              </a:lnSpc>
            </a:pPr>
            <a:r>
              <a:rPr lang="en-US" sz="2061" b="true">
                <a:solidFill>
                  <a:srgbClr val="000000"/>
                </a:solidFill>
                <a:latin typeface="Exo 2 Bold"/>
                <a:ea typeface="Exo 2 Bold"/>
                <a:cs typeface="Exo 2 Bold"/>
                <a:sym typeface="Exo 2 Bold"/>
              </a:rPr>
              <a:t>Juan Márquez Aranda.</a:t>
            </a:r>
          </a:p>
        </p:txBody>
      </p:sp>
      <p:sp>
        <p:nvSpPr>
          <p:cNvPr name="TextBox 13" id="13"/>
          <p:cNvSpPr txBox="true"/>
          <p:nvPr/>
        </p:nvSpPr>
        <p:spPr>
          <a:xfrm rot="0">
            <a:off x="9002671" y="8732467"/>
            <a:ext cx="7687587" cy="571749"/>
          </a:xfrm>
          <a:prstGeom prst="rect">
            <a:avLst/>
          </a:prstGeom>
        </p:spPr>
        <p:txBody>
          <a:bodyPr anchor="t" rtlCol="false" tIns="0" lIns="0" bIns="0" rIns="0">
            <a:spAutoFit/>
          </a:bodyPr>
          <a:lstStyle/>
          <a:p>
            <a:pPr algn="l">
              <a:lnSpc>
                <a:spcPts val="2288"/>
              </a:lnSpc>
            </a:pPr>
            <a:r>
              <a:rPr lang="en-US" sz="2061" b="true">
                <a:solidFill>
                  <a:srgbClr val="000000"/>
                </a:solidFill>
                <a:latin typeface="Exo 2 Bold"/>
                <a:ea typeface="Exo 2 Bold"/>
                <a:cs typeface="Exo 2 Bold"/>
                <a:sym typeface="Exo 2 Bold"/>
              </a:rPr>
              <a:t>Docente: </a:t>
            </a:r>
          </a:p>
          <a:p>
            <a:pPr algn="l">
              <a:lnSpc>
                <a:spcPts val="2288"/>
              </a:lnSpc>
            </a:pPr>
            <a:r>
              <a:rPr lang="en-US" sz="2061" b="true">
                <a:solidFill>
                  <a:srgbClr val="000000"/>
                </a:solidFill>
                <a:latin typeface="Exo 2 Bold"/>
                <a:ea typeface="Exo 2 Bold"/>
                <a:cs typeface="Exo 2 Bold"/>
                <a:sym typeface="Exo 2 Bold"/>
              </a:rPr>
              <a:t>Antonio Gallardo</a:t>
            </a:r>
          </a:p>
        </p:txBody>
      </p:sp>
      <p:sp>
        <p:nvSpPr>
          <p:cNvPr name="TextBox 14" id="14"/>
          <p:cNvSpPr txBox="true"/>
          <p:nvPr/>
        </p:nvSpPr>
        <p:spPr>
          <a:xfrm rot="0">
            <a:off x="12147653" y="8686551"/>
            <a:ext cx="1233460" cy="571749"/>
          </a:xfrm>
          <a:prstGeom prst="rect">
            <a:avLst/>
          </a:prstGeom>
        </p:spPr>
        <p:txBody>
          <a:bodyPr anchor="t" rtlCol="false" tIns="0" lIns="0" bIns="0" rIns="0">
            <a:spAutoFit/>
          </a:bodyPr>
          <a:lstStyle/>
          <a:p>
            <a:pPr algn="l">
              <a:lnSpc>
                <a:spcPts val="2288"/>
              </a:lnSpc>
            </a:pPr>
            <a:r>
              <a:rPr lang="en-US" sz="2061" b="true">
                <a:solidFill>
                  <a:srgbClr val="000000"/>
                </a:solidFill>
                <a:latin typeface="Exo 2 Bold"/>
                <a:ea typeface="Exo 2 Bold"/>
                <a:cs typeface="Exo 2 Bold"/>
                <a:sym typeface="Exo 2 Bold"/>
              </a:rPr>
              <a:t>Sección: </a:t>
            </a:r>
          </a:p>
          <a:p>
            <a:pPr algn="l">
              <a:lnSpc>
                <a:spcPts val="2288"/>
              </a:lnSpc>
            </a:pPr>
            <a:r>
              <a:rPr lang="en-US" sz="2061" b="true">
                <a:solidFill>
                  <a:srgbClr val="000000"/>
                </a:solidFill>
                <a:latin typeface="Exo 2 Bold"/>
                <a:ea typeface="Exo 2 Bold"/>
                <a:cs typeface="Exo 2 Bold"/>
                <a:sym typeface="Exo 2 Bold"/>
              </a:rPr>
              <a:t>007V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8749" y="1337628"/>
            <a:ext cx="4500129" cy="4830841"/>
            <a:chOff x="0" y="0"/>
            <a:chExt cx="6000172" cy="6441121"/>
          </a:xfrm>
        </p:grpSpPr>
        <p:pic>
          <p:nvPicPr>
            <p:cNvPr name="Picture 3" id="3"/>
            <p:cNvPicPr>
              <a:picLocks noChangeAspect="true"/>
            </p:cNvPicPr>
            <p:nvPr/>
          </p:nvPicPr>
          <p:blipFill>
            <a:blip r:embed="rId2"/>
            <a:srcRect l="7807" t="577" r="5496" b="6355"/>
            <a:stretch>
              <a:fillRect/>
            </a:stretch>
          </p:blipFill>
          <p:spPr>
            <a:xfrm flipH="false" flipV="false">
              <a:off x="0" y="0"/>
              <a:ext cx="6000172" cy="6441121"/>
            </a:xfrm>
            <a:prstGeom prst="rect">
              <a:avLst/>
            </a:prstGeom>
          </p:spPr>
        </p:pic>
      </p:grpSp>
      <p:grpSp>
        <p:nvGrpSpPr>
          <p:cNvPr name="Group 4" id="4"/>
          <p:cNvGrpSpPr/>
          <p:nvPr/>
        </p:nvGrpSpPr>
        <p:grpSpPr>
          <a:xfrm rot="0">
            <a:off x="5728820" y="1171453"/>
            <a:ext cx="11530480" cy="2438841"/>
            <a:chOff x="0" y="0"/>
            <a:chExt cx="15373973" cy="3251788"/>
          </a:xfrm>
        </p:grpSpPr>
        <p:sp>
          <p:nvSpPr>
            <p:cNvPr name="TextBox 5" id="5"/>
            <p:cNvSpPr txBox="true"/>
            <p:nvPr/>
          </p:nvSpPr>
          <p:spPr>
            <a:xfrm rot="0">
              <a:off x="0" y="-19050"/>
              <a:ext cx="15373973" cy="626653"/>
            </a:xfrm>
            <a:prstGeom prst="rect">
              <a:avLst/>
            </a:prstGeom>
          </p:spPr>
          <p:txBody>
            <a:bodyPr anchor="t" rtlCol="false" tIns="0" lIns="0" bIns="0" rIns="0">
              <a:spAutoFit/>
            </a:bodyPr>
            <a:lstStyle/>
            <a:p>
              <a:pPr algn="l">
                <a:lnSpc>
                  <a:spcPts val="3839"/>
                </a:lnSpc>
              </a:pPr>
              <a:r>
                <a:rPr lang="en-US" sz="3047" b="true">
                  <a:solidFill>
                    <a:srgbClr val="EC5E1E"/>
                  </a:solidFill>
                  <a:latin typeface="Exo 2 Bold"/>
                  <a:ea typeface="Exo 2 Bold"/>
                  <a:cs typeface="Exo 2 Bold"/>
                  <a:sym typeface="Exo 2 Bold"/>
                </a:rPr>
                <a:t>Experiencia:</a:t>
              </a:r>
            </a:p>
          </p:txBody>
        </p:sp>
        <p:sp>
          <p:nvSpPr>
            <p:cNvPr name="TextBox 6" id="6"/>
            <p:cNvSpPr txBox="true"/>
            <p:nvPr/>
          </p:nvSpPr>
          <p:spPr>
            <a:xfrm rot="0">
              <a:off x="0" y="938315"/>
              <a:ext cx="15373973" cy="2313474"/>
            </a:xfrm>
            <a:prstGeom prst="rect">
              <a:avLst/>
            </a:prstGeom>
          </p:spPr>
          <p:txBody>
            <a:bodyPr anchor="t" rtlCol="false" tIns="0" lIns="0" bIns="0" rIns="0">
              <a:spAutoFit/>
            </a:bodyPr>
            <a:lstStyle/>
            <a:p>
              <a:pPr algn="l">
                <a:lnSpc>
                  <a:spcPts val="3510"/>
                </a:lnSpc>
              </a:pPr>
              <a:r>
                <a:rPr lang="en-US" sz="2742">
                  <a:solidFill>
                    <a:srgbClr val="2B3244"/>
                  </a:solidFill>
                  <a:latin typeface="Exo 2"/>
                  <a:ea typeface="Exo 2"/>
                  <a:cs typeface="Exo 2"/>
                  <a:sym typeface="Exo 2"/>
                </a:rPr>
                <a:t>Daniel tiene 8 años de experiencia como paramédico y 2 años de experiencia formando parte del cuerpo de bomberos, el usa su habilidad como paramédico para atender a las emergencias diarias que se puedan presentar tanto en su labor como voluntario de bombero.</a:t>
              </a:r>
            </a:p>
          </p:txBody>
        </p:sp>
      </p:grpSp>
      <p:sp>
        <p:nvSpPr>
          <p:cNvPr name="TextBox 7" id="7"/>
          <p:cNvSpPr txBox="true"/>
          <p:nvPr/>
        </p:nvSpPr>
        <p:spPr>
          <a:xfrm rot="0">
            <a:off x="848749" y="6454218"/>
            <a:ext cx="4500129" cy="2912529"/>
          </a:xfrm>
          <a:prstGeom prst="rect">
            <a:avLst/>
          </a:prstGeom>
        </p:spPr>
        <p:txBody>
          <a:bodyPr anchor="t" rtlCol="false" tIns="0" lIns="0" bIns="0" rIns="0">
            <a:spAutoFit/>
          </a:bodyPr>
          <a:lstStyle/>
          <a:p>
            <a:pPr algn="l">
              <a:lnSpc>
                <a:spcPts val="2917"/>
              </a:lnSpc>
            </a:pPr>
            <a:r>
              <a:rPr lang="en-US" sz="2315" b="true">
                <a:solidFill>
                  <a:srgbClr val="EC5E1E"/>
                </a:solidFill>
                <a:latin typeface="Exo 2 Bold"/>
                <a:ea typeface="Exo 2 Bold"/>
                <a:cs typeface="Exo 2 Bold"/>
                <a:sym typeface="Exo 2 Bold"/>
              </a:rPr>
              <a:t>Nombre: Daniel Fernández</a:t>
            </a:r>
          </a:p>
          <a:p>
            <a:pPr algn="l">
              <a:lnSpc>
                <a:spcPts val="2917"/>
              </a:lnSpc>
            </a:pPr>
          </a:p>
          <a:p>
            <a:pPr algn="l">
              <a:lnSpc>
                <a:spcPts val="2917"/>
              </a:lnSpc>
            </a:pPr>
            <a:r>
              <a:rPr lang="en-US" sz="2315" b="true">
                <a:solidFill>
                  <a:srgbClr val="EC5E1E"/>
                </a:solidFill>
                <a:latin typeface="Exo 2 Bold"/>
                <a:ea typeface="Exo 2 Bold"/>
                <a:cs typeface="Exo 2 Bold"/>
                <a:sym typeface="Exo 2 Bold"/>
              </a:rPr>
              <a:t>Edad: 30 Años</a:t>
            </a:r>
          </a:p>
          <a:p>
            <a:pPr algn="l">
              <a:lnSpc>
                <a:spcPts val="2917"/>
              </a:lnSpc>
            </a:pPr>
          </a:p>
          <a:p>
            <a:pPr algn="l">
              <a:lnSpc>
                <a:spcPts val="2917"/>
              </a:lnSpc>
            </a:pPr>
            <a:r>
              <a:rPr lang="en-US" sz="2315" b="true">
                <a:solidFill>
                  <a:srgbClr val="EC5E1E"/>
                </a:solidFill>
                <a:latin typeface="Exo 2 Bold"/>
                <a:ea typeface="Exo 2 Bold"/>
                <a:cs typeface="Exo 2 Bold"/>
                <a:sym typeface="Exo 2 Bold"/>
              </a:rPr>
              <a:t>Profesión: Paramédico y Técnico en Emergencias Médicas</a:t>
            </a:r>
          </a:p>
          <a:p>
            <a:pPr algn="l">
              <a:lnSpc>
                <a:spcPts val="2917"/>
              </a:lnSpc>
            </a:pPr>
          </a:p>
          <a:p>
            <a:pPr algn="l">
              <a:lnSpc>
                <a:spcPts val="2917"/>
              </a:lnSpc>
            </a:pPr>
            <a:r>
              <a:rPr lang="en-US" sz="2315" b="true">
                <a:solidFill>
                  <a:srgbClr val="EC5E1E"/>
                </a:solidFill>
                <a:latin typeface="Exo 2 Bold"/>
                <a:ea typeface="Exo 2 Bold"/>
                <a:cs typeface="Exo 2 Bold"/>
                <a:sym typeface="Exo 2 Bold"/>
              </a:rPr>
              <a:t>Estado Divil: Soltero</a:t>
            </a:r>
          </a:p>
        </p:txBody>
      </p:sp>
      <p:sp>
        <p:nvSpPr>
          <p:cNvPr name="TextBox 8" id="8"/>
          <p:cNvSpPr txBox="true"/>
          <p:nvPr/>
        </p:nvSpPr>
        <p:spPr>
          <a:xfrm rot="0">
            <a:off x="1028700" y="334645"/>
            <a:ext cx="8115300" cy="694055"/>
          </a:xfrm>
          <a:prstGeom prst="rect">
            <a:avLst/>
          </a:prstGeom>
        </p:spPr>
        <p:txBody>
          <a:bodyPr anchor="t" rtlCol="false" tIns="0" lIns="0" bIns="0" rIns="0">
            <a:spAutoFit/>
          </a:bodyPr>
          <a:lstStyle/>
          <a:p>
            <a:pPr algn="l" marL="0" indent="0" lvl="0">
              <a:lnSpc>
                <a:spcPts val="5559"/>
              </a:lnSpc>
              <a:spcBef>
                <a:spcPct val="0"/>
              </a:spcBef>
            </a:pPr>
            <a:r>
              <a:rPr lang="en-US" b="true" sz="3999">
                <a:solidFill>
                  <a:srgbClr val="EC5E1E"/>
                </a:solidFill>
                <a:latin typeface="Exo 2 Bold"/>
                <a:ea typeface="Exo 2 Bold"/>
                <a:cs typeface="Exo 2 Bold"/>
                <a:sym typeface="Exo 2 Bold"/>
              </a:rPr>
              <a:t>Personas</a:t>
            </a:r>
          </a:p>
        </p:txBody>
      </p:sp>
      <p:grpSp>
        <p:nvGrpSpPr>
          <p:cNvPr name="Group 9" id="9"/>
          <p:cNvGrpSpPr/>
          <p:nvPr/>
        </p:nvGrpSpPr>
        <p:grpSpPr>
          <a:xfrm rot="0">
            <a:off x="5728820" y="3753048"/>
            <a:ext cx="11530480" cy="2003457"/>
            <a:chOff x="0" y="0"/>
            <a:chExt cx="15373973" cy="2671276"/>
          </a:xfrm>
        </p:grpSpPr>
        <p:sp>
          <p:nvSpPr>
            <p:cNvPr name="TextBox 10" id="10"/>
            <p:cNvSpPr txBox="true"/>
            <p:nvPr/>
          </p:nvSpPr>
          <p:spPr>
            <a:xfrm rot="0">
              <a:off x="0" y="-19050"/>
              <a:ext cx="15373973" cy="626653"/>
            </a:xfrm>
            <a:prstGeom prst="rect">
              <a:avLst/>
            </a:prstGeom>
          </p:spPr>
          <p:txBody>
            <a:bodyPr anchor="t" rtlCol="false" tIns="0" lIns="0" bIns="0" rIns="0">
              <a:spAutoFit/>
            </a:bodyPr>
            <a:lstStyle/>
            <a:p>
              <a:pPr algn="l">
                <a:lnSpc>
                  <a:spcPts val="3839"/>
                </a:lnSpc>
              </a:pPr>
              <a:r>
                <a:rPr lang="en-US" sz="3047" b="true">
                  <a:solidFill>
                    <a:srgbClr val="EC5E1E"/>
                  </a:solidFill>
                  <a:latin typeface="Exo 2 Bold"/>
                  <a:ea typeface="Exo 2 Bold"/>
                  <a:cs typeface="Exo 2 Bold"/>
                  <a:sym typeface="Exo 2 Bold"/>
                </a:rPr>
                <a:t>Comportamiento:</a:t>
              </a:r>
            </a:p>
          </p:txBody>
        </p:sp>
        <p:sp>
          <p:nvSpPr>
            <p:cNvPr name="TextBox 11" id="11"/>
            <p:cNvSpPr txBox="true"/>
            <p:nvPr/>
          </p:nvSpPr>
          <p:spPr>
            <a:xfrm rot="0">
              <a:off x="0" y="938315"/>
              <a:ext cx="15373973" cy="1732961"/>
            </a:xfrm>
            <a:prstGeom prst="rect">
              <a:avLst/>
            </a:prstGeom>
          </p:spPr>
          <p:txBody>
            <a:bodyPr anchor="t" rtlCol="false" tIns="0" lIns="0" bIns="0" rIns="0">
              <a:spAutoFit/>
            </a:bodyPr>
            <a:lstStyle/>
            <a:p>
              <a:pPr algn="l">
                <a:lnSpc>
                  <a:spcPts val="3510"/>
                </a:lnSpc>
              </a:pPr>
              <a:r>
                <a:rPr lang="en-US" sz="2742">
                  <a:solidFill>
                    <a:srgbClr val="2B3244"/>
                  </a:solidFill>
                  <a:latin typeface="Exo 2"/>
                  <a:ea typeface="Exo 2"/>
                  <a:cs typeface="Exo 2"/>
                  <a:sym typeface="Exo 2"/>
                </a:rPr>
                <a:t>Daniel es dinámico, proactivo y decidido. cuenta con una gran capacidad para poder trabajar bajo presión, manteniéndose calmado y enfocado en las situaciones de emergencia</a:t>
              </a:r>
            </a:p>
          </p:txBody>
        </p:sp>
      </p:grpSp>
      <p:grpSp>
        <p:nvGrpSpPr>
          <p:cNvPr name="Group 12" id="12"/>
          <p:cNvGrpSpPr/>
          <p:nvPr/>
        </p:nvGrpSpPr>
        <p:grpSpPr>
          <a:xfrm rot="0">
            <a:off x="5728820" y="6168468"/>
            <a:ext cx="11530480" cy="2449903"/>
            <a:chOff x="0" y="0"/>
            <a:chExt cx="15373973" cy="3266537"/>
          </a:xfrm>
        </p:grpSpPr>
        <p:sp>
          <p:nvSpPr>
            <p:cNvPr name="TextBox 13" id="13"/>
            <p:cNvSpPr txBox="true"/>
            <p:nvPr/>
          </p:nvSpPr>
          <p:spPr>
            <a:xfrm rot="0">
              <a:off x="0" y="-19050"/>
              <a:ext cx="15373973" cy="626653"/>
            </a:xfrm>
            <a:prstGeom prst="rect">
              <a:avLst/>
            </a:prstGeom>
          </p:spPr>
          <p:txBody>
            <a:bodyPr anchor="t" rtlCol="false" tIns="0" lIns="0" bIns="0" rIns="0">
              <a:spAutoFit/>
            </a:bodyPr>
            <a:lstStyle/>
            <a:p>
              <a:pPr algn="l">
                <a:lnSpc>
                  <a:spcPts val="3839"/>
                </a:lnSpc>
              </a:pPr>
              <a:r>
                <a:rPr lang="en-US" sz="3047" b="true">
                  <a:solidFill>
                    <a:srgbClr val="EC5E1E"/>
                  </a:solidFill>
                  <a:latin typeface="Exo 2 Bold"/>
                  <a:ea typeface="Exo 2 Bold"/>
                  <a:cs typeface="Exo 2 Bold"/>
                  <a:sym typeface="Exo 2 Bold"/>
                </a:rPr>
                <a:t>Necesidades</a:t>
              </a:r>
            </a:p>
          </p:txBody>
        </p:sp>
        <p:sp>
          <p:nvSpPr>
            <p:cNvPr name="TextBox 14" id="14"/>
            <p:cNvSpPr txBox="true"/>
            <p:nvPr/>
          </p:nvSpPr>
          <p:spPr>
            <a:xfrm rot="0">
              <a:off x="0" y="938315"/>
              <a:ext cx="15373973" cy="2328222"/>
            </a:xfrm>
            <a:prstGeom prst="rect">
              <a:avLst/>
            </a:prstGeom>
          </p:spPr>
          <p:txBody>
            <a:bodyPr anchor="t" rtlCol="false" tIns="0" lIns="0" bIns="0" rIns="0">
              <a:spAutoFit/>
            </a:bodyPr>
            <a:lstStyle/>
            <a:p>
              <a:pPr algn="l" marL="592122" indent="-296061" lvl="1">
                <a:lnSpc>
                  <a:spcPts val="3510"/>
                </a:lnSpc>
                <a:buFont typeface="Arial"/>
                <a:buChar char="•"/>
              </a:pPr>
              <a:r>
                <a:rPr lang="en-US" sz="2742">
                  <a:solidFill>
                    <a:srgbClr val="2B3244"/>
                  </a:solidFill>
                  <a:latin typeface="Exo 2"/>
                  <a:ea typeface="Exo 2"/>
                  <a:cs typeface="Exo 2"/>
                  <a:sym typeface="Exo 2"/>
                </a:rPr>
                <a:t>Mejor condición para los vehículos médicos de emergencia.</a:t>
              </a:r>
            </a:p>
            <a:p>
              <a:pPr algn="l" marL="592122" indent="-296061" lvl="1">
                <a:lnSpc>
                  <a:spcPts val="3510"/>
                </a:lnSpc>
                <a:buFont typeface="Arial"/>
                <a:buChar char="•"/>
              </a:pPr>
              <a:r>
                <a:rPr lang="en-US" sz="2742">
                  <a:solidFill>
                    <a:srgbClr val="2B3244"/>
                  </a:solidFill>
                  <a:latin typeface="Exo 2"/>
                  <a:ea typeface="Exo 2"/>
                  <a:cs typeface="Exo 2"/>
                  <a:sym typeface="Exo 2"/>
                </a:rPr>
                <a:t>Agilizar los procesos de solicitar un vehículo de emergencia.</a:t>
              </a:r>
            </a:p>
            <a:p>
              <a:pPr algn="l" marL="592122" indent="-296061" lvl="1">
                <a:lnSpc>
                  <a:spcPts val="3510"/>
                </a:lnSpc>
                <a:buFont typeface="Arial"/>
                <a:buChar char="•"/>
              </a:pPr>
              <a:r>
                <a:rPr lang="en-US" sz="2742">
                  <a:solidFill>
                    <a:srgbClr val="2B3244"/>
                  </a:solidFill>
                  <a:latin typeface="Exo 2"/>
                  <a:ea typeface="Exo 2"/>
                  <a:cs typeface="Exo 2"/>
                  <a:sym typeface="Exo 2"/>
                </a:rPr>
                <a:t>Reducir los tiempos de espera en necesidad de un vehículo de emergencia</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98041" y="1878527"/>
            <a:ext cx="12182199" cy="6922178"/>
          </a:xfrm>
          <a:custGeom>
            <a:avLst/>
            <a:gdLst/>
            <a:ahLst/>
            <a:cxnLst/>
            <a:rect r="r" b="b" t="t" l="l"/>
            <a:pathLst>
              <a:path h="6922178" w="12182199">
                <a:moveTo>
                  <a:pt x="0" y="0"/>
                </a:moveTo>
                <a:lnTo>
                  <a:pt x="12182199" y="0"/>
                </a:lnTo>
                <a:lnTo>
                  <a:pt x="12182199" y="6922178"/>
                </a:lnTo>
                <a:lnTo>
                  <a:pt x="0" y="6922178"/>
                </a:lnTo>
                <a:lnTo>
                  <a:pt x="0" y="0"/>
                </a:lnTo>
                <a:close/>
              </a:path>
            </a:pathLst>
          </a:custGeom>
          <a:blipFill>
            <a:blip r:embed="rId2"/>
            <a:stretch>
              <a:fillRect l="0" t="0" r="0" b="-83908"/>
            </a:stretch>
          </a:blipFill>
        </p:spPr>
      </p:sp>
      <p:sp>
        <p:nvSpPr>
          <p:cNvPr name="TextBox 3" id="3"/>
          <p:cNvSpPr txBox="true"/>
          <p:nvPr/>
        </p:nvSpPr>
        <p:spPr>
          <a:xfrm rot="0">
            <a:off x="1553887" y="118141"/>
            <a:ext cx="4545680" cy="910559"/>
          </a:xfrm>
          <a:prstGeom prst="rect">
            <a:avLst/>
          </a:prstGeom>
        </p:spPr>
        <p:txBody>
          <a:bodyPr anchor="t" rtlCol="false" tIns="0" lIns="0" bIns="0" rIns="0">
            <a:spAutoFit/>
          </a:bodyPr>
          <a:lstStyle/>
          <a:p>
            <a:pPr algn="l" marL="0" indent="0" lvl="0">
              <a:lnSpc>
                <a:spcPts val="7364"/>
              </a:lnSpc>
              <a:spcBef>
                <a:spcPct val="0"/>
              </a:spcBef>
            </a:pPr>
            <a:r>
              <a:rPr lang="en-US" b="true" sz="5298">
                <a:solidFill>
                  <a:srgbClr val="EC5E1E"/>
                </a:solidFill>
                <a:latin typeface="Exo 2 Bold"/>
                <a:ea typeface="Exo 2 Bold"/>
                <a:cs typeface="Exo 2 Bold"/>
                <a:sym typeface="Exo 2 Bold"/>
              </a:rPr>
              <a:t>S</a:t>
            </a:r>
            <a:r>
              <a:rPr lang="en-US" b="true" sz="5298" strike="noStrike" u="none">
                <a:solidFill>
                  <a:srgbClr val="EC5E1E"/>
                </a:solidFill>
                <a:latin typeface="Exo 2 Bold"/>
                <a:ea typeface="Exo 2 Bold"/>
                <a:cs typeface="Exo 2 Bold"/>
                <a:sym typeface="Exo 2 Bold"/>
              </a:rPr>
              <a:t>ecuenciador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19902" y="2778735"/>
            <a:ext cx="12448196" cy="5770436"/>
          </a:xfrm>
          <a:custGeom>
            <a:avLst/>
            <a:gdLst/>
            <a:ahLst/>
            <a:cxnLst/>
            <a:rect r="r" b="b" t="t" l="l"/>
            <a:pathLst>
              <a:path h="5770436" w="12448196">
                <a:moveTo>
                  <a:pt x="0" y="0"/>
                </a:moveTo>
                <a:lnTo>
                  <a:pt x="12448196" y="0"/>
                </a:lnTo>
                <a:lnTo>
                  <a:pt x="12448196" y="5770436"/>
                </a:lnTo>
                <a:lnTo>
                  <a:pt x="0" y="5770436"/>
                </a:lnTo>
                <a:lnTo>
                  <a:pt x="0" y="0"/>
                </a:lnTo>
                <a:close/>
              </a:path>
            </a:pathLst>
          </a:custGeom>
          <a:blipFill>
            <a:blip r:embed="rId2"/>
            <a:stretch>
              <a:fillRect l="0" t="-125432" r="0" b="0"/>
            </a:stretch>
          </a:blipFill>
        </p:spPr>
      </p:sp>
      <p:sp>
        <p:nvSpPr>
          <p:cNvPr name="TextBox 3" id="3"/>
          <p:cNvSpPr txBox="true"/>
          <p:nvPr/>
        </p:nvSpPr>
        <p:spPr>
          <a:xfrm rot="0">
            <a:off x="1553887" y="118141"/>
            <a:ext cx="4545680" cy="910559"/>
          </a:xfrm>
          <a:prstGeom prst="rect">
            <a:avLst/>
          </a:prstGeom>
        </p:spPr>
        <p:txBody>
          <a:bodyPr anchor="t" rtlCol="false" tIns="0" lIns="0" bIns="0" rIns="0">
            <a:spAutoFit/>
          </a:bodyPr>
          <a:lstStyle/>
          <a:p>
            <a:pPr algn="l" marL="0" indent="0" lvl="0">
              <a:lnSpc>
                <a:spcPts val="7364"/>
              </a:lnSpc>
              <a:spcBef>
                <a:spcPct val="0"/>
              </a:spcBef>
            </a:pPr>
            <a:r>
              <a:rPr lang="en-US" b="true" sz="5298">
                <a:solidFill>
                  <a:srgbClr val="EC5E1E"/>
                </a:solidFill>
                <a:latin typeface="Exo 2 Bold"/>
                <a:ea typeface="Exo 2 Bold"/>
                <a:cs typeface="Exo 2 Bold"/>
                <a:sym typeface="Exo 2 Bold"/>
              </a:rPr>
              <a:t>S</a:t>
            </a:r>
            <a:r>
              <a:rPr lang="en-US" b="true" sz="5298" strike="noStrike" u="none">
                <a:solidFill>
                  <a:srgbClr val="EC5E1E"/>
                </a:solidFill>
                <a:latin typeface="Exo 2 Bold"/>
                <a:ea typeface="Exo 2 Bold"/>
                <a:cs typeface="Exo 2 Bold"/>
                <a:sym typeface="Exo 2 Bold"/>
              </a:rPr>
              <a:t>ecuenciador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28723" y="-328311"/>
            <a:ext cx="11220953" cy="10943622"/>
            <a:chOff x="0" y="0"/>
            <a:chExt cx="1303814" cy="1271590"/>
          </a:xfrm>
        </p:grpSpPr>
        <p:sp>
          <p:nvSpPr>
            <p:cNvPr name="Freeform 3" id="3"/>
            <p:cNvSpPr/>
            <p:nvPr/>
          </p:nvSpPr>
          <p:spPr>
            <a:xfrm flipH="false" flipV="false" rot="0">
              <a:off x="0" y="0"/>
              <a:ext cx="1303814" cy="1271590"/>
            </a:xfrm>
            <a:custGeom>
              <a:avLst/>
              <a:gdLst/>
              <a:ahLst/>
              <a:cxnLst/>
              <a:rect r="r" b="b" t="t" l="l"/>
              <a:pathLst>
                <a:path h="1271590" w="1303814">
                  <a:moveTo>
                    <a:pt x="1100614" y="0"/>
                  </a:moveTo>
                  <a:lnTo>
                    <a:pt x="0" y="0"/>
                  </a:lnTo>
                  <a:lnTo>
                    <a:pt x="203200" y="1271590"/>
                  </a:lnTo>
                  <a:lnTo>
                    <a:pt x="1303814" y="1271590"/>
                  </a:lnTo>
                  <a:lnTo>
                    <a:pt x="1100614" y="0"/>
                  </a:lnTo>
                  <a:close/>
                </a:path>
              </a:pathLst>
            </a:custGeom>
            <a:blipFill>
              <a:blip r:embed="rId2"/>
              <a:stretch>
                <a:fillRect l="0" t="-50446" r="0" b="-3354"/>
              </a:stretch>
            </a:blipFill>
          </p:spPr>
        </p:sp>
      </p:grpSp>
      <p:sp>
        <p:nvSpPr>
          <p:cNvPr name="Freeform 4" id="4"/>
          <p:cNvSpPr/>
          <p:nvPr/>
        </p:nvSpPr>
        <p:spPr>
          <a:xfrm flipH="false" flipV="false" rot="0">
            <a:off x="4132972" y="1028700"/>
            <a:ext cx="12845770" cy="8847524"/>
          </a:xfrm>
          <a:custGeom>
            <a:avLst/>
            <a:gdLst/>
            <a:ahLst/>
            <a:cxnLst/>
            <a:rect r="r" b="b" t="t" l="l"/>
            <a:pathLst>
              <a:path h="8847524" w="12845770">
                <a:moveTo>
                  <a:pt x="0" y="0"/>
                </a:moveTo>
                <a:lnTo>
                  <a:pt x="12845770" y="0"/>
                </a:lnTo>
                <a:lnTo>
                  <a:pt x="12845770" y="8847524"/>
                </a:lnTo>
                <a:lnTo>
                  <a:pt x="0" y="8847524"/>
                </a:lnTo>
                <a:lnTo>
                  <a:pt x="0" y="0"/>
                </a:lnTo>
                <a:close/>
              </a:path>
            </a:pathLst>
          </a:custGeom>
          <a:blipFill>
            <a:blip r:embed="rId3"/>
            <a:stretch>
              <a:fillRect l="0" t="-288" r="0" b="-288"/>
            </a:stretch>
          </a:blipFill>
        </p:spPr>
      </p:sp>
      <p:sp>
        <p:nvSpPr>
          <p:cNvPr name="TextBox 5" id="5"/>
          <p:cNvSpPr txBox="true"/>
          <p:nvPr/>
        </p:nvSpPr>
        <p:spPr>
          <a:xfrm rot="0">
            <a:off x="2094627" y="32454"/>
            <a:ext cx="4927059" cy="996246"/>
          </a:xfrm>
          <a:prstGeom prst="rect">
            <a:avLst/>
          </a:prstGeom>
        </p:spPr>
        <p:txBody>
          <a:bodyPr anchor="t" rtlCol="false" tIns="0" lIns="0" bIns="0" rIns="0">
            <a:spAutoFit/>
          </a:bodyPr>
          <a:lstStyle/>
          <a:p>
            <a:pPr algn="l" marL="0" indent="0" lvl="0">
              <a:lnSpc>
                <a:spcPts val="8060"/>
              </a:lnSpc>
              <a:spcBef>
                <a:spcPct val="0"/>
              </a:spcBef>
            </a:pPr>
            <a:r>
              <a:rPr lang="en-US" b="true" sz="5799">
                <a:solidFill>
                  <a:srgbClr val="EC5E1E"/>
                </a:solidFill>
                <a:latin typeface="Exo 2 Bold"/>
                <a:ea typeface="Exo 2 Bold"/>
                <a:cs typeface="Exo 2 Bold"/>
                <a:sym typeface="Exo 2 Bold"/>
              </a:rPr>
              <a:t>C</a:t>
            </a:r>
            <a:r>
              <a:rPr lang="en-US" b="true" sz="5799" strike="noStrike" u="none">
                <a:solidFill>
                  <a:srgbClr val="EC5E1E"/>
                </a:solidFill>
                <a:latin typeface="Exo 2 Bold"/>
                <a:ea typeface="Exo 2 Bold"/>
                <a:cs typeface="Exo 2 Bold"/>
                <a:sym typeface="Exo 2 Bold"/>
              </a:rPr>
              <a:t>anvas MVP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4369" y="1590788"/>
            <a:ext cx="14496508" cy="6719350"/>
          </a:xfrm>
          <a:custGeom>
            <a:avLst/>
            <a:gdLst/>
            <a:ahLst/>
            <a:cxnLst/>
            <a:rect r="r" b="b" t="t" l="l"/>
            <a:pathLst>
              <a:path h="6719350" w="14496508">
                <a:moveTo>
                  <a:pt x="0" y="0"/>
                </a:moveTo>
                <a:lnTo>
                  <a:pt x="14496508" y="0"/>
                </a:lnTo>
                <a:lnTo>
                  <a:pt x="14496508" y="6719349"/>
                </a:lnTo>
                <a:lnTo>
                  <a:pt x="0" y="6719349"/>
                </a:lnTo>
                <a:lnTo>
                  <a:pt x="0" y="0"/>
                </a:lnTo>
                <a:close/>
              </a:path>
            </a:pathLst>
          </a:custGeom>
          <a:blipFill>
            <a:blip r:embed="rId2"/>
            <a:stretch>
              <a:fillRect l="0" t="0" r="0" b="-14110"/>
            </a:stretch>
          </a:blipFill>
        </p:spPr>
      </p:sp>
      <p:sp>
        <p:nvSpPr>
          <p:cNvPr name="TextBox 3" id="3"/>
          <p:cNvSpPr txBox="true"/>
          <p:nvPr/>
        </p:nvSpPr>
        <p:spPr>
          <a:xfrm rot="0">
            <a:off x="4469033" y="327841"/>
            <a:ext cx="9349934" cy="996246"/>
          </a:xfrm>
          <a:prstGeom prst="rect">
            <a:avLst/>
          </a:prstGeom>
        </p:spPr>
        <p:txBody>
          <a:bodyPr anchor="t" rtlCol="false" tIns="0" lIns="0" bIns="0" rIns="0">
            <a:spAutoFit/>
          </a:bodyPr>
          <a:lstStyle/>
          <a:p>
            <a:pPr algn="l" marL="0" indent="0" lvl="0">
              <a:lnSpc>
                <a:spcPts val="8060"/>
              </a:lnSpc>
              <a:spcBef>
                <a:spcPct val="0"/>
              </a:spcBef>
            </a:pPr>
            <a:r>
              <a:rPr lang="en-US" b="true" sz="5799">
                <a:solidFill>
                  <a:srgbClr val="EC5E1E"/>
                </a:solidFill>
                <a:latin typeface="Exo 2 Bold"/>
                <a:ea typeface="Exo 2 Bold"/>
                <a:cs typeface="Exo 2 Bold"/>
                <a:sym typeface="Exo 2 Bold"/>
              </a:rPr>
              <a:t>Hola mundo en producción</a:t>
            </a:r>
          </a:p>
        </p:txBody>
      </p:sp>
      <p:sp>
        <p:nvSpPr>
          <p:cNvPr name="TextBox 4" id="4"/>
          <p:cNvSpPr txBox="true"/>
          <p:nvPr/>
        </p:nvSpPr>
        <p:spPr>
          <a:xfrm rot="0">
            <a:off x="7836244" y="8610939"/>
            <a:ext cx="2072759" cy="659911"/>
          </a:xfrm>
          <a:prstGeom prst="rect">
            <a:avLst/>
          </a:prstGeom>
        </p:spPr>
        <p:txBody>
          <a:bodyPr anchor="t" rtlCol="false" tIns="0" lIns="0" bIns="0" rIns="0">
            <a:spAutoFit/>
          </a:bodyPr>
          <a:lstStyle/>
          <a:p>
            <a:pPr algn="ctr">
              <a:lnSpc>
                <a:spcPts val="5070"/>
              </a:lnSpc>
              <a:spcBef>
                <a:spcPct val="0"/>
              </a:spcBef>
            </a:pPr>
            <a:r>
              <a:rPr lang="en-US" b="true" sz="4568" u="sng">
                <a:solidFill>
                  <a:srgbClr val="000000"/>
                </a:solidFill>
                <a:latin typeface="Exo 2 Bold"/>
                <a:ea typeface="Exo 2 Bold"/>
                <a:cs typeface="Exo 2 Bold"/>
                <a:sym typeface="Exo 2 Bold"/>
                <a:hlinkClick r:id="rId3" tooltip="https://lloon33.github.io/Capsone/"/>
              </a:rPr>
              <a:t>PAGINA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5FEFE"/>
        </a:solidFill>
      </p:bgPr>
    </p:bg>
    <p:spTree>
      <p:nvGrpSpPr>
        <p:cNvPr id="1" name=""/>
        <p:cNvGrpSpPr/>
        <p:nvPr/>
      </p:nvGrpSpPr>
      <p:grpSpPr>
        <a:xfrm>
          <a:off x="0" y="0"/>
          <a:ext cx="0" cy="0"/>
          <a:chOff x="0" y="0"/>
          <a:chExt cx="0" cy="0"/>
        </a:xfrm>
      </p:grpSpPr>
      <p:sp>
        <p:nvSpPr>
          <p:cNvPr name="TextBox 2" id="2"/>
          <p:cNvSpPr txBox="true"/>
          <p:nvPr/>
        </p:nvSpPr>
        <p:spPr>
          <a:xfrm rot="0">
            <a:off x="6608478" y="5339087"/>
            <a:ext cx="5400074" cy="902018"/>
          </a:xfrm>
          <a:prstGeom prst="rect">
            <a:avLst/>
          </a:prstGeom>
        </p:spPr>
        <p:txBody>
          <a:bodyPr anchor="t" rtlCol="false" tIns="0" lIns="0" bIns="0" rIns="0">
            <a:spAutoFit/>
          </a:bodyPr>
          <a:lstStyle/>
          <a:p>
            <a:pPr algn="ctr" marL="0" indent="0" lvl="0">
              <a:lnSpc>
                <a:spcPts val="6959"/>
              </a:lnSpc>
              <a:spcBef>
                <a:spcPct val="0"/>
              </a:spcBef>
            </a:pPr>
            <a:r>
              <a:rPr lang="en-US" b="true" sz="6000" strike="noStrike" u="none">
                <a:solidFill>
                  <a:srgbClr val="012E2E"/>
                </a:solidFill>
                <a:latin typeface="Exo 2 Heavy"/>
                <a:ea typeface="Exo 2 Heavy"/>
                <a:cs typeface="Exo 2 Heavy"/>
                <a:sym typeface="Exo 2 Heavy"/>
              </a:rPr>
              <a:t>¡GRACIAS!</a:t>
            </a:r>
          </a:p>
        </p:txBody>
      </p:sp>
      <p:grpSp>
        <p:nvGrpSpPr>
          <p:cNvPr name="Group 3" id="3"/>
          <p:cNvGrpSpPr/>
          <p:nvPr/>
        </p:nvGrpSpPr>
        <p:grpSpPr>
          <a:xfrm rot="0">
            <a:off x="-2331363" y="-151774"/>
            <a:ext cx="8939841" cy="10943622"/>
            <a:chOff x="0" y="0"/>
            <a:chExt cx="1038761" cy="1271590"/>
          </a:xfrm>
        </p:grpSpPr>
        <p:sp>
          <p:nvSpPr>
            <p:cNvPr name="Freeform 4" id="4"/>
            <p:cNvSpPr/>
            <p:nvPr/>
          </p:nvSpPr>
          <p:spPr>
            <a:xfrm flipH="false" flipV="false" rot="0">
              <a:off x="0" y="0"/>
              <a:ext cx="1038761" cy="1271590"/>
            </a:xfrm>
            <a:custGeom>
              <a:avLst/>
              <a:gdLst/>
              <a:ahLst/>
              <a:cxnLst/>
              <a:rect r="r" b="b" t="t" l="l"/>
              <a:pathLst>
                <a:path h="1271590" w="1038761">
                  <a:moveTo>
                    <a:pt x="835561" y="0"/>
                  </a:moveTo>
                  <a:lnTo>
                    <a:pt x="0" y="0"/>
                  </a:lnTo>
                  <a:lnTo>
                    <a:pt x="203200" y="1271590"/>
                  </a:lnTo>
                  <a:lnTo>
                    <a:pt x="1038761" y="1271590"/>
                  </a:lnTo>
                  <a:lnTo>
                    <a:pt x="835561" y="0"/>
                  </a:lnTo>
                  <a:close/>
                </a:path>
              </a:pathLst>
            </a:custGeom>
            <a:blipFill>
              <a:blip r:embed="rId2"/>
              <a:stretch>
                <a:fillRect l="-25362" t="0" r="-45995" b="0"/>
              </a:stretch>
            </a:blipFill>
          </p:spPr>
        </p:sp>
      </p:grpSp>
      <p:grpSp>
        <p:nvGrpSpPr>
          <p:cNvPr name="Group 5" id="5"/>
          <p:cNvGrpSpPr/>
          <p:nvPr/>
        </p:nvGrpSpPr>
        <p:grpSpPr>
          <a:xfrm rot="0">
            <a:off x="11679522" y="-151774"/>
            <a:ext cx="8939841" cy="10943622"/>
            <a:chOff x="0" y="0"/>
            <a:chExt cx="1038761" cy="1271590"/>
          </a:xfrm>
        </p:grpSpPr>
        <p:sp>
          <p:nvSpPr>
            <p:cNvPr name="Freeform 6" id="6"/>
            <p:cNvSpPr/>
            <p:nvPr/>
          </p:nvSpPr>
          <p:spPr>
            <a:xfrm flipH="false" flipV="false" rot="0">
              <a:off x="0" y="0"/>
              <a:ext cx="1038761" cy="1271590"/>
            </a:xfrm>
            <a:custGeom>
              <a:avLst/>
              <a:gdLst/>
              <a:ahLst/>
              <a:cxnLst/>
              <a:rect r="r" b="b" t="t" l="l"/>
              <a:pathLst>
                <a:path h="1271590" w="1038761">
                  <a:moveTo>
                    <a:pt x="835561" y="0"/>
                  </a:moveTo>
                  <a:lnTo>
                    <a:pt x="0" y="0"/>
                  </a:lnTo>
                  <a:lnTo>
                    <a:pt x="203200" y="1271590"/>
                  </a:lnTo>
                  <a:lnTo>
                    <a:pt x="1038761" y="1271590"/>
                  </a:lnTo>
                  <a:lnTo>
                    <a:pt x="835561" y="0"/>
                  </a:lnTo>
                  <a:close/>
                </a:path>
              </a:pathLst>
            </a:custGeom>
            <a:blipFill>
              <a:blip r:embed="rId3"/>
              <a:stretch>
                <a:fillRect l="0" t="-11267" r="0" b="-11267"/>
              </a:stretch>
            </a:blipFill>
          </p:spPr>
        </p:sp>
      </p:grpSp>
      <p:sp>
        <p:nvSpPr>
          <p:cNvPr name="Freeform 7" id="7"/>
          <p:cNvSpPr/>
          <p:nvPr/>
        </p:nvSpPr>
        <p:spPr>
          <a:xfrm flipH="false" flipV="false" rot="0">
            <a:off x="7065130" y="1622832"/>
            <a:ext cx="4157739" cy="4157739"/>
          </a:xfrm>
          <a:custGeom>
            <a:avLst/>
            <a:gdLst/>
            <a:ahLst/>
            <a:cxnLst/>
            <a:rect r="r" b="b" t="t" l="l"/>
            <a:pathLst>
              <a:path h="4157739" w="4157739">
                <a:moveTo>
                  <a:pt x="0" y="0"/>
                </a:moveTo>
                <a:lnTo>
                  <a:pt x="4157740" y="0"/>
                </a:lnTo>
                <a:lnTo>
                  <a:pt x="4157740" y="4157739"/>
                </a:lnTo>
                <a:lnTo>
                  <a:pt x="0" y="4157739"/>
                </a:lnTo>
                <a:lnTo>
                  <a:pt x="0" y="0"/>
                </a:lnTo>
                <a:close/>
              </a:path>
            </a:pathLst>
          </a:custGeom>
          <a:blipFill>
            <a:blip r:embed="rId4"/>
            <a:stretch>
              <a:fillRect l="0" t="0" r="0" b="0"/>
            </a:stretch>
          </a:blipFill>
        </p:spPr>
      </p:sp>
      <p:sp>
        <p:nvSpPr>
          <p:cNvPr name="Freeform 8" id="8"/>
          <p:cNvSpPr/>
          <p:nvPr/>
        </p:nvSpPr>
        <p:spPr>
          <a:xfrm flipH="false" flipV="false" rot="0">
            <a:off x="6824351" y="2033251"/>
            <a:ext cx="4855171" cy="3383078"/>
          </a:xfrm>
          <a:custGeom>
            <a:avLst/>
            <a:gdLst/>
            <a:ahLst/>
            <a:cxnLst/>
            <a:rect r="r" b="b" t="t" l="l"/>
            <a:pathLst>
              <a:path h="3383078" w="4855171">
                <a:moveTo>
                  <a:pt x="0" y="0"/>
                </a:moveTo>
                <a:lnTo>
                  <a:pt x="4855171" y="0"/>
                </a:lnTo>
                <a:lnTo>
                  <a:pt x="4855171" y="3383077"/>
                </a:lnTo>
                <a:lnTo>
                  <a:pt x="0" y="3383077"/>
                </a:lnTo>
                <a:lnTo>
                  <a:pt x="0" y="0"/>
                </a:lnTo>
                <a:close/>
              </a:path>
            </a:pathLst>
          </a:custGeom>
          <a:blipFill>
            <a:blip r:embed="rId5"/>
            <a:stretch>
              <a:fillRect l="-5574" t="0" r="-5574" b="-10474"/>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867093" y="3275366"/>
            <a:ext cx="4048720" cy="4600575"/>
          </a:xfrm>
          <a:prstGeom prst="rect">
            <a:avLst/>
          </a:prstGeom>
        </p:spPr>
        <p:txBody>
          <a:bodyPr anchor="t" rtlCol="false" tIns="0" lIns="0" bIns="0" rIns="0">
            <a:spAutoFit/>
          </a:bodyPr>
          <a:lstStyle/>
          <a:p>
            <a:pPr algn="l">
              <a:lnSpc>
                <a:spcPts val="4079"/>
              </a:lnSpc>
            </a:pPr>
            <a:r>
              <a:rPr lang="en-US" sz="2400">
                <a:solidFill>
                  <a:srgbClr val="2B3244"/>
                </a:solidFill>
                <a:latin typeface="Exo 2"/>
                <a:ea typeface="Exo 2"/>
                <a:cs typeface="Exo 2"/>
                <a:sym typeface="Exo 2"/>
              </a:rPr>
              <a:t>DESCRIPCION DEL PROBLEMA</a:t>
            </a:r>
          </a:p>
          <a:p>
            <a:pPr algn="l">
              <a:lnSpc>
                <a:spcPts val="4079"/>
              </a:lnSpc>
            </a:pPr>
            <a:r>
              <a:rPr lang="en-US" sz="2400">
                <a:solidFill>
                  <a:srgbClr val="2B3244"/>
                </a:solidFill>
                <a:latin typeface="Exo 2"/>
                <a:ea typeface="Exo 2"/>
                <a:cs typeface="Exo 2"/>
                <a:sym typeface="Exo 2"/>
              </a:rPr>
              <a:t>OPPORTUNITY CANVAS</a:t>
            </a:r>
          </a:p>
          <a:p>
            <a:pPr algn="l">
              <a:lnSpc>
                <a:spcPts val="4079"/>
              </a:lnSpc>
            </a:pPr>
            <a:r>
              <a:rPr lang="en-US" sz="2400">
                <a:solidFill>
                  <a:srgbClr val="2B3244"/>
                </a:solidFill>
                <a:latin typeface="Exo 2"/>
                <a:ea typeface="Exo 2"/>
                <a:cs typeface="Exo 2"/>
                <a:sym typeface="Exo 2"/>
              </a:rPr>
              <a:t>VISION</a:t>
            </a:r>
          </a:p>
          <a:p>
            <a:pPr algn="l">
              <a:lnSpc>
                <a:spcPts val="4079"/>
              </a:lnSpc>
            </a:pPr>
            <a:r>
              <a:rPr lang="en-US" sz="2400">
                <a:solidFill>
                  <a:srgbClr val="2B3244"/>
                </a:solidFill>
                <a:latin typeface="Exo 2"/>
                <a:ea typeface="Exo 2"/>
                <a:cs typeface="Exo 2"/>
                <a:sym typeface="Exo 2"/>
              </a:rPr>
              <a:t>ALCANCE</a:t>
            </a:r>
          </a:p>
          <a:p>
            <a:pPr algn="l">
              <a:lnSpc>
                <a:spcPts val="4079"/>
              </a:lnSpc>
            </a:pPr>
            <a:r>
              <a:rPr lang="en-US" sz="2400">
                <a:solidFill>
                  <a:srgbClr val="2B3244"/>
                </a:solidFill>
                <a:latin typeface="Exo 2"/>
                <a:ea typeface="Exo 2"/>
                <a:cs typeface="Exo 2"/>
                <a:sym typeface="Exo 2"/>
              </a:rPr>
              <a:t>OBJETIVO</a:t>
            </a:r>
          </a:p>
          <a:p>
            <a:pPr algn="l">
              <a:lnSpc>
                <a:spcPts val="4079"/>
              </a:lnSpc>
            </a:pPr>
            <a:r>
              <a:rPr lang="en-US" sz="2400">
                <a:solidFill>
                  <a:srgbClr val="2B3244"/>
                </a:solidFill>
                <a:latin typeface="Exo 2"/>
                <a:ea typeface="Exo 2"/>
                <a:cs typeface="Exo 2"/>
                <a:sym typeface="Exo 2"/>
              </a:rPr>
              <a:t>PERSONAS</a:t>
            </a:r>
          </a:p>
          <a:p>
            <a:pPr algn="l">
              <a:lnSpc>
                <a:spcPts val="4079"/>
              </a:lnSpc>
            </a:pPr>
            <a:r>
              <a:rPr lang="en-US" sz="2400">
                <a:solidFill>
                  <a:srgbClr val="2B3244"/>
                </a:solidFill>
                <a:latin typeface="Exo 2"/>
                <a:ea typeface="Exo 2"/>
                <a:cs typeface="Exo 2"/>
                <a:sym typeface="Exo 2"/>
              </a:rPr>
              <a:t>SECUENCIADOR</a:t>
            </a:r>
          </a:p>
          <a:p>
            <a:pPr algn="l">
              <a:lnSpc>
                <a:spcPts val="4079"/>
              </a:lnSpc>
            </a:pPr>
            <a:r>
              <a:rPr lang="en-US" sz="2400">
                <a:solidFill>
                  <a:srgbClr val="2B3244"/>
                </a:solidFill>
                <a:latin typeface="Exo 2"/>
                <a:ea typeface="Exo 2"/>
                <a:cs typeface="Exo 2"/>
                <a:sym typeface="Exo 2"/>
              </a:rPr>
              <a:t>CANVAS MVP</a:t>
            </a:r>
          </a:p>
          <a:p>
            <a:pPr algn="l">
              <a:lnSpc>
                <a:spcPts val="4079"/>
              </a:lnSpc>
            </a:pPr>
            <a:r>
              <a:rPr lang="en-US" sz="2400">
                <a:solidFill>
                  <a:srgbClr val="2B3244"/>
                </a:solidFill>
                <a:latin typeface="Exo 2"/>
                <a:ea typeface="Exo 2"/>
                <a:cs typeface="Exo 2"/>
                <a:sym typeface="Exo 2"/>
              </a:rPr>
              <a:t>”HOLA MUNDO”</a:t>
            </a:r>
          </a:p>
        </p:txBody>
      </p:sp>
      <p:sp>
        <p:nvSpPr>
          <p:cNvPr name="TextBox 3" id="3"/>
          <p:cNvSpPr txBox="true"/>
          <p:nvPr/>
        </p:nvSpPr>
        <p:spPr>
          <a:xfrm rot="0">
            <a:off x="2152911" y="2334859"/>
            <a:ext cx="4926298" cy="684530"/>
          </a:xfrm>
          <a:prstGeom prst="rect">
            <a:avLst/>
          </a:prstGeom>
        </p:spPr>
        <p:txBody>
          <a:bodyPr anchor="t" rtlCol="false" tIns="0" lIns="0" bIns="0" rIns="0">
            <a:spAutoFit/>
          </a:bodyPr>
          <a:lstStyle/>
          <a:p>
            <a:pPr algn="l" marL="0" indent="0" lvl="0">
              <a:lnSpc>
                <a:spcPts val="5559"/>
              </a:lnSpc>
              <a:spcBef>
                <a:spcPct val="0"/>
              </a:spcBef>
            </a:pPr>
            <a:r>
              <a:rPr lang="en-US" b="true" sz="3999" strike="noStrike" u="none">
                <a:solidFill>
                  <a:srgbClr val="EC5E1E"/>
                </a:solidFill>
                <a:latin typeface="Exo 2 Bold"/>
                <a:ea typeface="Exo 2 Bold"/>
                <a:cs typeface="Exo 2 Bold"/>
                <a:sym typeface="Exo 2 Bold"/>
              </a:rPr>
              <a:t>Índice general</a:t>
            </a:r>
          </a:p>
        </p:txBody>
      </p:sp>
      <p:sp>
        <p:nvSpPr>
          <p:cNvPr name="TextBox 4" id="4"/>
          <p:cNvSpPr txBox="true"/>
          <p:nvPr/>
        </p:nvSpPr>
        <p:spPr>
          <a:xfrm rot="0">
            <a:off x="2152911" y="3275366"/>
            <a:ext cx="714182" cy="4600575"/>
          </a:xfrm>
          <a:prstGeom prst="rect">
            <a:avLst/>
          </a:prstGeom>
        </p:spPr>
        <p:txBody>
          <a:bodyPr anchor="t" rtlCol="false" tIns="0" lIns="0" bIns="0" rIns="0">
            <a:spAutoFit/>
          </a:bodyPr>
          <a:lstStyle/>
          <a:p>
            <a:pPr algn="l">
              <a:lnSpc>
                <a:spcPts val="4079"/>
              </a:lnSpc>
            </a:pPr>
            <a:r>
              <a:rPr lang="en-US" sz="2400" b="true">
                <a:solidFill>
                  <a:srgbClr val="EC5E1E"/>
                </a:solidFill>
                <a:latin typeface="Exo 2 Bold"/>
                <a:ea typeface="Exo 2 Bold"/>
                <a:cs typeface="Exo 2 Bold"/>
                <a:sym typeface="Exo 2 Bold"/>
              </a:rPr>
              <a:t>01</a:t>
            </a:r>
          </a:p>
          <a:p>
            <a:pPr algn="l">
              <a:lnSpc>
                <a:spcPts val="4079"/>
              </a:lnSpc>
            </a:pPr>
            <a:r>
              <a:rPr lang="en-US" sz="2400" b="true">
                <a:solidFill>
                  <a:srgbClr val="EC5E1E"/>
                </a:solidFill>
                <a:latin typeface="Exo 2 Bold"/>
                <a:ea typeface="Exo 2 Bold"/>
                <a:cs typeface="Exo 2 Bold"/>
                <a:sym typeface="Exo 2 Bold"/>
              </a:rPr>
              <a:t>02</a:t>
            </a:r>
          </a:p>
          <a:p>
            <a:pPr algn="l">
              <a:lnSpc>
                <a:spcPts val="4079"/>
              </a:lnSpc>
            </a:pPr>
            <a:r>
              <a:rPr lang="en-US" sz="2400" b="true">
                <a:solidFill>
                  <a:srgbClr val="EC5E1E"/>
                </a:solidFill>
                <a:latin typeface="Exo 2 Bold"/>
                <a:ea typeface="Exo 2 Bold"/>
                <a:cs typeface="Exo 2 Bold"/>
                <a:sym typeface="Exo 2 Bold"/>
              </a:rPr>
              <a:t>03</a:t>
            </a:r>
          </a:p>
          <a:p>
            <a:pPr algn="l">
              <a:lnSpc>
                <a:spcPts val="4079"/>
              </a:lnSpc>
            </a:pPr>
            <a:r>
              <a:rPr lang="en-US" sz="2400" b="true">
                <a:solidFill>
                  <a:srgbClr val="EC5E1E"/>
                </a:solidFill>
                <a:latin typeface="Exo 2 Bold"/>
                <a:ea typeface="Exo 2 Bold"/>
                <a:cs typeface="Exo 2 Bold"/>
                <a:sym typeface="Exo 2 Bold"/>
              </a:rPr>
              <a:t>04</a:t>
            </a:r>
          </a:p>
          <a:p>
            <a:pPr algn="l">
              <a:lnSpc>
                <a:spcPts val="4079"/>
              </a:lnSpc>
            </a:pPr>
            <a:r>
              <a:rPr lang="en-US" sz="2400" b="true">
                <a:solidFill>
                  <a:srgbClr val="EC5E1E"/>
                </a:solidFill>
                <a:latin typeface="Exo 2 Bold"/>
                <a:ea typeface="Exo 2 Bold"/>
                <a:cs typeface="Exo 2 Bold"/>
                <a:sym typeface="Exo 2 Bold"/>
              </a:rPr>
              <a:t>05</a:t>
            </a:r>
          </a:p>
          <a:p>
            <a:pPr algn="l">
              <a:lnSpc>
                <a:spcPts val="4079"/>
              </a:lnSpc>
            </a:pPr>
            <a:r>
              <a:rPr lang="en-US" sz="2400" b="true">
                <a:solidFill>
                  <a:srgbClr val="EC5E1E"/>
                </a:solidFill>
                <a:latin typeface="Exo 2 Bold"/>
                <a:ea typeface="Exo 2 Bold"/>
                <a:cs typeface="Exo 2 Bold"/>
                <a:sym typeface="Exo 2 Bold"/>
              </a:rPr>
              <a:t>06</a:t>
            </a:r>
          </a:p>
          <a:p>
            <a:pPr algn="l">
              <a:lnSpc>
                <a:spcPts val="4079"/>
              </a:lnSpc>
            </a:pPr>
            <a:r>
              <a:rPr lang="en-US" sz="2400" b="true">
                <a:solidFill>
                  <a:srgbClr val="EC5E1E"/>
                </a:solidFill>
                <a:latin typeface="Exo 2 Bold"/>
                <a:ea typeface="Exo 2 Bold"/>
                <a:cs typeface="Exo 2 Bold"/>
                <a:sym typeface="Exo 2 Bold"/>
              </a:rPr>
              <a:t>07</a:t>
            </a:r>
          </a:p>
          <a:p>
            <a:pPr algn="l">
              <a:lnSpc>
                <a:spcPts val="4079"/>
              </a:lnSpc>
            </a:pPr>
            <a:r>
              <a:rPr lang="en-US" sz="2400" b="true">
                <a:solidFill>
                  <a:srgbClr val="EC5E1E"/>
                </a:solidFill>
                <a:latin typeface="Exo 2 Bold"/>
                <a:ea typeface="Exo 2 Bold"/>
                <a:cs typeface="Exo 2 Bold"/>
                <a:sym typeface="Exo 2 Bold"/>
              </a:rPr>
              <a:t>12</a:t>
            </a:r>
          </a:p>
          <a:p>
            <a:pPr algn="l">
              <a:lnSpc>
                <a:spcPts val="4079"/>
              </a:lnSpc>
            </a:pPr>
            <a:r>
              <a:rPr lang="en-US" b="true" sz="2400">
                <a:solidFill>
                  <a:srgbClr val="EC5E1E"/>
                </a:solidFill>
                <a:latin typeface="Exo 2 Bold"/>
                <a:ea typeface="Exo 2 Bold"/>
                <a:cs typeface="Exo 2 Bold"/>
                <a:sym typeface="Exo 2 Bold"/>
              </a:rPr>
              <a:t>13</a:t>
            </a:r>
          </a:p>
        </p:txBody>
      </p:sp>
      <p:grpSp>
        <p:nvGrpSpPr>
          <p:cNvPr name="Group 5" id="5"/>
          <p:cNvGrpSpPr/>
          <p:nvPr/>
        </p:nvGrpSpPr>
        <p:grpSpPr>
          <a:xfrm rot="0">
            <a:off x="9150661" y="5133975"/>
            <a:ext cx="11038477" cy="5503417"/>
            <a:chOff x="0" y="0"/>
            <a:chExt cx="1492868" cy="744294"/>
          </a:xfrm>
        </p:grpSpPr>
        <p:sp>
          <p:nvSpPr>
            <p:cNvPr name="Freeform 6" id="6"/>
            <p:cNvSpPr/>
            <p:nvPr/>
          </p:nvSpPr>
          <p:spPr>
            <a:xfrm flipH="false" flipV="false" rot="0">
              <a:off x="0" y="0"/>
              <a:ext cx="1492868" cy="744294"/>
            </a:xfrm>
            <a:custGeom>
              <a:avLst/>
              <a:gdLst/>
              <a:ahLst/>
              <a:cxnLst/>
              <a:rect r="r" b="b" t="t" l="l"/>
              <a:pathLst>
                <a:path h="744294" w="1492868">
                  <a:moveTo>
                    <a:pt x="203200" y="0"/>
                  </a:moveTo>
                  <a:lnTo>
                    <a:pt x="1492868" y="0"/>
                  </a:lnTo>
                  <a:lnTo>
                    <a:pt x="1289668" y="744294"/>
                  </a:lnTo>
                  <a:lnTo>
                    <a:pt x="0" y="744294"/>
                  </a:lnTo>
                  <a:lnTo>
                    <a:pt x="203200" y="0"/>
                  </a:lnTo>
                  <a:close/>
                </a:path>
              </a:pathLst>
            </a:custGeom>
            <a:blipFill>
              <a:blip r:embed="rId2"/>
              <a:stretch>
                <a:fillRect l="0" t="-16858" r="0" b="-16858"/>
              </a:stretch>
            </a:blipFill>
          </p:spPr>
        </p:sp>
      </p:grpSp>
      <p:grpSp>
        <p:nvGrpSpPr>
          <p:cNvPr name="Group 7" id="7"/>
          <p:cNvGrpSpPr/>
          <p:nvPr/>
        </p:nvGrpSpPr>
        <p:grpSpPr>
          <a:xfrm rot="0">
            <a:off x="8902878" y="-359917"/>
            <a:ext cx="11305311" cy="5503417"/>
            <a:chOff x="0" y="0"/>
            <a:chExt cx="1313616" cy="639467"/>
          </a:xfrm>
        </p:grpSpPr>
        <p:sp>
          <p:nvSpPr>
            <p:cNvPr name="Freeform 8" id="8"/>
            <p:cNvSpPr/>
            <p:nvPr/>
          </p:nvSpPr>
          <p:spPr>
            <a:xfrm flipH="false" flipV="false" rot="0">
              <a:off x="0" y="0"/>
              <a:ext cx="1313616" cy="639468"/>
            </a:xfrm>
            <a:custGeom>
              <a:avLst/>
              <a:gdLst/>
              <a:ahLst/>
              <a:cxnLst/>
              <a:rect r="r" b="b" t="t" l="l"/>
              <a:pathLst>
                <a:path h="639468" w="1313616">
                  <a:moveTo>
                    <a:pt x="1110416" y="0"/>
                  </a:moveTo>
                  <a:lnTo>
                    <a:pt x="0" y="0"/>
                  </a:lnTo>
                  <a:lnTo>
                    <a:pt x="203200" y="639468"/>
                  </a:lnTo>
                  <a:lnTo>
                    <a:pt x="1313616" y="639468"/>
                  </a:lnTo>
                  <a:lnTo>
                    <a:pt x="1110416" y="0"/>
                  </a:lnTo>
                  <a:close/>
                </a:path>
              </a:pathLst>
            </a:custGeom>
            <a:blipFill>
              <a:blip r:embed="rId3"/>
              <a:stretch>
                <a:fillRect l="0" t="-18346" r="0" b="-18346"/>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570020"/>
            <a:ext cx="8171738" cy="881007"/>
          </a:xfrm>
          <a:prstGeom prst="rect">
            <a:avLst/>
          </a:prstGeom>
        </p:spPr>
        <p:txBody>
          <a:bodyPr anchor="t" rtlCol="false" tIns="0" lIns="0" bIns="0" rIns="0">
            <a:spAutoFit/>
          </a:bodyPr>
          <a:lstStyle/>
          <a:p>
            <a:pPr algn="l" marL="0" indent="0" lvl="0">
              <a:lnSpc>
                <a:spcPts val="7181"/>
              </a:lnSpc>
              <a:spcBef>
                <a:spcPct val="0"/>
              </a:spcBef>
            </a:pPr>
            <a:r>
              <a:rPr lang="en-US" b="true" sz="5166">
                <a:solidFill>
                  <a:srgbClr val="EC5E1E"/>
                </a:solidFill>
                <a:latin typeface="Exo 2 Bold"/>
                <a:ea typeface="Exo 2 Bold"/>
                <a:cs typeface="Exo 2 Bold"/>
                <a:sym typeface="Exo 2 Bold"/>
              </a:rPr>
              <a:t>Descripcion del problema</a:t>
            </a:r>
          </a:p>
        </p:txBody>
      </p:sp>
      <p:sp>
        <p:nvSpPr>
          <p:cNvPr name="TextBox 3" id="3"/>
          <p:cNvSpPr txBox="true"/>
          <p:nvPr/>
        </p:nvSpPr>
        <p:spPr>
          <a:xfrm rot="0">
            <a:off x="1028700" y="4735958"/>
            <a:ext cx="16230600" cy="2308816"/>
          </a:xfrm>
          <a:prstGeom prst="rect">
            <a:avLst/>
          </a:prstGeom>
        </p:spPr>
        <p:txBody>
          <a:bodyPr anchor="t" rtlCol="false" tIns="0" lIns="0" bIns="0" rIns="0">
            <a:spAutoFit/>
          </a:bodyPr>
          <a:lstStyle/>
          <a:p>
            <a:pPr algn="just">
              <a:lnSpc>
                <a:spcPts val="4649"/>
              </a:lnSpc>
            </a:pPr>
            <a:r>
              <a:rPr lang="en-US" sz="3274">
                <a:solidFill>
                  <a:srgbClr val="2B3244"/>
                </a:solidFill>
                <a:latin typeface="Exo 2"/>
                <a:ea typeface="Exo 2"/>
                <a:cs typeface="Exo 2"/>
                <a:sym typeface="Exo 2"/>
              </a:rPr>
              <a:t>La compañía de bomberos de Talcahuano, </a:t>
            </a:r>
            <a:r>
              <a:rPr lang="en-US" sz="3274" b="true">
                <a:solidFill>
                  <a:srgbClr val="2B3244"/>
                </a:solidFill>
                <a:latin typeface="Exo 2 Bold"/>
                <a:ea typeface="Exo 2 Bold"/>
                <a:cs typeface="Exo 2 Bold"/>
                <a:sym typeface="Exo 2 Bold"/>
              </a:rPr>
              <a:t>Últimamente se ha visto complicada en la mantención de los vehículos de emergencia, ya que cuando se necesitan para algo importante estos no se encuentran disponibles debido a la falta de mantención.</a:t>
            </a:r>
          </a:p>
          <a:p>
            <a:pPr algn="l">
              <a:lnSpc>
                <a:spcPts val="4649"/>
              </a:lnSpc>
            </a:pPr>
          </a:p>
        </p:txBody>
      </p:sp>
      <p:grpSp>
        <p:nvGrpSpPr>
          <p:cNvPr name="Group 4" id="4"/>
          <p:cNvGrpSpPr/>
          <p:nvPr/>
        </p:nvGrpSpPr>
        <p:grpSpPr>
          <a:xfrm rot="0">
            <a:off x="7773292" y="-431364"/>
            <a:ext cx="12199061" cy="3735503"/>
            <a:chOff x="0" y="0"/>
            <a:chExt cx="1613470" cy="494064"/>
          </a:xfrm>
        </p:grpSpPr>
        <p:sp>
          <p:nvSpPr>
            <p:cNvPr name="Freeform 5" id="5"/>
            <p:cNvSpPr/>
            <p:nvPr/>
          </p:nvSpPr>
          <p:spPr>
            <a:xfrm flipH="false" flipV="false" rot="0">
              <a:off x="0" y="0"/>
              <a:ext cx="1613470" cy="494064"/>
            </a:xfrm>
            <a:custGeom>
              <a:avLst/>
              <a:gdLst/>
              <a:ahLst/>
              <a:cxnLst/>
              <a:rect r="r" b="b" t="t" l="l"/>
              <a:pathLst>
                <a:path h="494064" w="1613470">
                  <a:moveTo>
                    <a:pt x="1410270" y="0"/>
                  </a:moveTo>
                  <a:lnTo>
                    <a:pt x="0" y="0"/>
                  </a:lnTo>
                  <a:lnTo>
                    <a:pt x="203200" y="494064"/>
                  </a:lnTo>
                  <a:lnTo>
                    <a:pt x="1613470" y="494064"/>
                  </a:lnTo>
                  <a:lnTo>
                    <a:pt x="1410270" y="0"/>
                  </a:lnTo>
                  <a:close/>
                </a:path>
              </a:pathLst>
            </a:custGeom>
            <a:blipFill>
              <a:blip r:embed="rId2"/>
              <a:stretch>
                <a:fillRect l="0" t="-58992" r="0" b="-58992"/>
              </a:stretch>
            </a:blipFill>
          </p:spPr>
        </p:sp>
      </p:grpSp>
      <p:grpSp>
        <p:nvGrpSpPr>
          <p:cNvPr name="Group 6" id="6"/>
          <p:cNvGrpSpPr/>
          <p:nvPr/>
        </p:nvGrpSpPr>
        <p:grpSpPr>
          <a:xfrm rot="0">
            <a:off x="-2492719" y="0"/>
            <a:ext cx="11965736" cy="3304139"/>
            <a:chOff x="0" y="0"/>
            <a:chExt cx="1613470" cy="445533"/>
          </a:xfrm>
        </p:grpSpPr>
        <p:sp>
          <p:nvSpPr>
            <p:cNvPr name="Freeform 7" id="7"/>
            <p:cNvSpPr/>
            <p:nvPr/>
          </p:nvSpPr>
          <p:spPr>
            <a:xfrm flipH="false" flipV="false" rot="0">
              <a:off x="0" y="0"/>
              <a:ext cx="1613470" cy="445533"/>
            </a:xfrm>
            <a:custGeom>
              <a:avLst/>
              <a:gdLst/>
              <a:ahLst/>
              <a:cxnLst/>
              <a:rect r="r" b="b" t="t" l="l"/>
              <a:pathLst>
                <a:path h="445533" w="1613470">
                  <a:moveTo>
                    <a:pt x="1410270" y="0"/>
                  </a:moveTo>
                  <a:lnTo>
                    <a:pt x="0" y="0"/>
                  </a:lnTo>
                  <a:lnTo>
                    <a:pt x="203200" y="445533"/>
                  </a:lnTo>
                  <a:lnTo>
                    <a:pt x="1613470" y="445533"/>
                  </a:lnTo>
                  <a:lnTo>
                    <a:pt x="1410270" y="0"/>
                  </a:lnTo>
                  <a:close/>
                </a:path>
              </a:pathLst>
            </a:custGeom>
            <a:blipFill>
              <a:blip r:embed="rId3"/>
              <a:stretch>
                <a:fillRect l="0" t="-65058" r="0" b="-76370"/>
              </a:stretch>
            </a:blipFill>
          </p:spPr>
        </p:sp>
      </p:grpSp>
      <p:sp>
        <p:nvSpPr>
          <p:cNvPr name="Freeform 8" id="8"/>
          <p:cNvSpPr/>
          <p:nvPr/>
        </p:nvSpPr>
        <p:spPr>
          <a:xfrm flipH="false" flipV="false" rot="0">
            <a:off x="15050223" y="8034537"/>
            <a:ext cx="2621933" cy="1452019"/>
          </a:xfrm>
          <a:custGeom>
            <a:avLst/>
            <a:gdLst/>
            <a:ahLst/>
            <a:cxnLst/>
            <a:rect r="r" b="b" t="t" l="l"/>
            <a:pathLst>
              <a:path h="1452019" w="2621933">
                <a:moveTo>
                  <a:pt x="0" y="0"/>
                </a:moveTo>
                <a:lnTo>
                  <a:pt x="2621932" y="0"/>
                </a:lnTo>
                <a:lnTo>
                  <a:pt x="2621932" y="1452020"/>
                </a:lnTo>
                <a:lnTo>
                  <a:pt x="0" y="1452020"/>
                </a:lnTo>
                <a:lnTo>
                  <a:pt x="0" y="0"/>
                </a:lnTo>
                <a:close/>
              </a:path>
            </a:pathLst>
          </a:custGeom>
          <a:blipFill>
            <a:blip r:embed="rId4"/>
            <a:stretch>
              <a:fillRect l="0" t="-12244" r="0" b="-12244"/>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389454"/>
            <a:ext cx="8171738" cy="881007"/>
          </a:xfrm>
          <a:prstGeom prst="rect">
            <a:avLst/>
          </a:prstGeom>
        </p:spPr>
        <p:txBody>
          <a:bodyPr anchor="t" rtlCol="false" tIns="0" lIns="0" bIns="0" rIns="0">
            <a:spAutoFit/>
          </a:bodyPr>
          <a:lstStyle/>
          <a:p>
            <a:pPr algn="l" marL="0" indent="0" lvl="0">
              <a:lnSpc>
                <a:spcPts val="7181"/>
              </a:lnSpc>
              <a:spcBef>
                <a:spcPct val="0"/>
              </a:spcBef>
            </a:pPr>
            <a:r>
              <a:rPr lang="en-US" b="true" sz="5166">
                <a:solidFill>
                  <a:srgbClr val="EC5E1E"/>
                </a:solidFill>
                <a:latin typeface="Exo 2 Bold"/>
                <a:ea typeface="Exo 2 Bold"/>
                <a:cs typeface="Exo 2 Bold"/>
                <a:sym typeface="Exo 2 Bold"/>
              </a:rPr>
              <a:t>Descripcion del problema</a:t>
            </a:r>
          </a:p>
        </p:txBody>
      </p:sp>
      <p:grpSp>
        <p:nvGrpSpPr>
          <p:cNvPr name="Group 3" id="3"/>
          <p:cNvGrpSpPr/>
          <p:nvPr/>
        </p:nvGrpSpPr>
        <p:grpSpPr>
          <a:xfrm rot="0">
            <a:off x="7773292" y="-431364"/>
            <a:ext cx="12199061" cy="3735503"/>
            <a:chOff x="0" y="0"/>
            <a:chExt cx="1613470" cy="494064"/>
          </a:xfrm>
        </p:grpSpPr>
        <p:sp>
          <p:nvSpPr>
            <p:cNvPr name="Freeform 4" id="4"/>
            <p:cNvSpPr/>
            <p:nvPr/>
          </p:nvSpPr>
          <p:spPr>
            <a:xfrm flipH="false" flipV="false" rot="0">
              <a:off x="0" y="0"/>
              <a:ext cx="1613470" cy="494064"/>
            </a:xfrm>
            <a:custGeom>
              <a:avLst/>
              <a:gdLst/>
              <a:ahLst/>
              <a:cxnLst/>
              <a:rect r="r" b="b" t="t" l="l"/>
              <a:pathLst>
                <a:path h="494064" w="1613470">
                  <a:moveTo>
                    <a:pt x="1410270" y="0"/>
                  </a:moveTo>
                  <a:lnTo>
                    <a:pt x="0" y="0"/>
                  </a:lnTo>
                  <a:lnTo>
                    <a:pt x="203200" y="494064"/>
                  </a:lnTo>
                  <a:lnTo>
                    <a:pt x="1613470" y="494064"/>
                  </a:lnTo>
                  <a:lnTo>
                    <a:pt x="1410270" y="0"/>
                  </a:lnTo>
                  <a:close/>
                </a:path>
              </a:pathLst>
            </a:custGeom>
            <a:blipFill>
              <a:blip r:embed="rId2"/>
              <a:stretch>
                <a:fillRect l="0" t="-58992" r="0" b="-58992"/>
              </a:stretch>
            </a:blipFill>
          </p:spPr>
        </p:sp>
      </p:grpSp>
      <p:grpSp>
        <p:nvGrpSpPr>
          <p:cNvPr name="Group 5" id="5"/>
          <p:cNvGrpSpPr/>
          <p:nvPr/>
        </p:nvGrpSpPr>
        <p:grpSpPr>
          <a:xfrm rot="0">
            <a:off x="-2492719" y="0"/>
            <a:ext cx="11965736" cy="3304139"/>
            <a:chOff x="0" y="0"/>
            <a:chExt cx="1613470" cy="445533"/>
          </a:xfrm>
        </p:grpSpPr>
        <p:sp>
          <p:nvSpPr>
            <p:cNvPr name="Freeform 6" id="6"/>
            <p:cNvSpPr/>
            <p:nvPr/>
          </p:nvSpPr>
          <p:spPr>
            <a:xfrm flipH="false" flipV="false" rot="0">
              <a:off x="0" y="0"/>
              <a:ext cx="1613470" cy="445533"/>
            </a:xfrm>
            <a:custGeom>
              <a:avLst/>
              <a:gdLst/>
              <a:ahLst/>
              <a:cxnLst/>
              <a:rect r="r" b="b" t="t" l="l"/>
              <a:pathLst>
                <a:path h="445533" w="1613470">
                  <a:moveTo>
                    <a:pt x="1410270" y="0"/>
                  </a:moveTo>
                  <a:lnTo>
                    <a:pt x="0" y="0"/>
                  </a:lnTo>
                  <a:lnTo>
                    <a:pt x="203200" y="445533"/>
                  </a:lnTo>
                  <a:lnTo>
                    <a:pt x="1613470" y="445533"/>
                  </a:lnTo>
                  <a:lnTo>
                    <a:pt x="1410270" y="0"/>
                  </a:lnTo>
                  <a:close/>
                </a:path>
              </a:pathLst>
            </a:custGeom>
            <a:blipFill>
              <a:blip r:embed="rId3"/>
              <a:stretch>
                <a:fillRect l="0" t="-65058" r="0" b="-76370"/>
              </a:stretch>
            </a:blipFill>
          </p:spPr>
        </p:sp>
      </p:grpSp>
      <p:sp>
        <p:nvSpPr>
          <p:cNvPr name="TextBox 7" id="7"/>
          <p:cNvSpPr txBox="true"/>
          <p:nvPr/>
        </p:nvSpPr>
        <p:spPr>
          <a:xfrm rot="0">
            <a:off x="1028700" y="4365302"/>
            <a:ext cx="14898679" cy="4941442"/>
          </a:xfrm>
          <a:prstGeom prst="rect">
            <a:avLst/>
          </a:prstGeom>
        </p:spPr>
        <p:txBody>
          <a:bodyPr anchor="t" rtlCol="false" tIns="0" lIns="0" bIns="0" rIns="0">
            <a:spAutoFit/>
          </a:bodyPr>
          <a:lstStyle/>
          <a:p>
            <a:pPr algn="l">
              <a:lnSpc>
                <a:spcPts val="4944"/>
              </a:lnSpc>
            </a:pPr>
          </a:p>
          <a:p>
            <a:pPr algn="l" marL="751729" indent="-375864" lvl="1">
              <a:lnSpc>
                <a:spcPts val="4944"/>
              </a:lnSpc>
              <a:buFont typeface="Arial"/>
              <a:buChar char="•"/>
            </a:pPr>
            <a:r>
              <a:rPr lang="en-US" b="true" sz="3481">
                <a:solidFill>
                  <a:srgbClr val="2B3244"/>
                </a:solidFill>
                <a:latin typeface="Exo 2 Bold"/>
                <a:ea typeface="Exo 2 Bold"/>
                <a:cs typeface="Exo 2 Bold"/>
                <a:sym typeface="Exo 2 Bold"/>
              </a:rPr>
              <a:t>Mantenimiento de vehículos:</a:t>
            </a:r>
            <a:r>
              <a:rPr lang="en-US" sz="3481">
                <a:solidFill>
                  <a:srgbClr val="2B3244"/>
                </a:solidFill>
                <a:latin typeface="Exo 2"/>
                <a:ea typeface="Exo 2"/>
                <a:cs typeface="Exo 2"/>
                <a:sym typeface="Exo 2"/>
              </a:rPr>
              <a:t> Los vehículos de emergencia requieren un mantenimiento constante y preciso para asegurar que estén siempre operativos.</a:t>
            </a:r>
          </a:p>
          <a:p>
            <a:pPr algn="l" marL="751729" indent="-375864" lvl="1">
              <a:lnSpc>
                <a:spcPts val="4944"/>
              </a:lnSpc>
              <a:buFont typeface="Arial"/>
              <a:buChar char="•"/>
            </a:pPr>
            <a:r>
              <a:rPr lang="en-US" b="true" sz="3481">
                <a:solidFill>
                  <a:srgbClr val="2B3244"/>
                </a:solidFill>
                <a:latin typeface="Exo 2 Bold"/>
                <a:ea typeface="Exo 2 Bold"/>
                <a:cs typeface="Exo 2 Bold"/>
                <a:sym typeface="Exo 2 Bold"/>
              </a:rPr>
              <a:t>Falta de control: </a:t>
            </a:r>
            <a:r>
              <a:rPr lang="en-US" sz="3481">
                <a:solidFill>
                  <a:srgbClr val="2B3244"/>
                </a:solidFill>
                <a:latin typeface="Exo 2"/>
                <a:ea typeface="Exo 2"/>
                <a:cs typeface="Exo 2"/>
                <a:sym typeface="Exo 2"/>
              </a:rPr>
              <a:t>La falta de control puede derivar en fallas inesperadas de los vehículos, afectando la capacidad de respuesta ante emergencias.</a:t>
            </a:r>
          </a:p>
          <a:p>
            <a:pPr algn="l">
              <a:lnSpc>
                <a:spcPts val="494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32803" y="-271455"/>
            <a:ext cx="13329230" cy="11453576"/>
            <a:chOff x="0" y="0"/>
            <a:chExt cx="813495" cy="699022"/>
          </a:xfrm>
        </p:grpSpPr>
        <p:sp>
          <p:nvSpPr>
            <p:cNvPr name="Freeform 3" id="3"/>
            <p:cNvSpPr/>
            <p:nvPr/>
          </p:nvSpPr>
          <p:spPr>
            <a:xfrm flipH="false" flipV="false" rot="0">
              <a:off x="0" y="0"/>
              <a:ext cx="813495" cy="699022"/>
            </a:xfrm>
            <a:custGeom>
              <a:avLst/>
              <a:gdLst/>
              <a:ahLst/>
              <a:cxnLst/>
              <a:rect r="r" b="b" t="t" l="l"/>
              <a:pathLst>
                <a:path h="699022" w="813495">
                  <a:moveTo>
                    <a:pt x="610295" y="0"/>
                  </a:moveTo>
                  <a:lnTo>
                    <a:pt x="0" y="0"/>
                  </a:lnTo>
                  <a:lnTo>
                    <a:pt x="203200" y="699022"/>
                  </a:lnTo>
                  <a:lnTo>
                    <a:pt x="813495" y="699022"/>
                  </a:lnTo>
                  <a:lnTo>
                    <a:pt x="610295" y="0"/>
                  </a:lnTo>
                  <a:close/>
                </a:path>
              </a:pathLst>
            </a:custGeom>
            <a:blipFill>
              <a:blip r:embed="rId2"/>
              <a:stretch>
                <a:fillRect l="-19846" t="0" r="-9045" b="0"/>
              </a:stretch>
            </a:blipFill>
          </p:spPr>
        </p:sp>
      </p:grpSp>
      <p:sp>
        <p:nvSpPr>
          <p:cNvPr name="Freeform 4" id="4"/>
          <p:cNvSpPr/>
          <p:nvPr/>
        </p:nvSpPr>
        <p:spPr>
          <a:xfrm flipH="false" flipV="false" rot="0">
            <a:off x="901067" y="1725518"/>
            <a:ext cx="15282700" cy="7752762"/>
          </a:xfrm>
          <a:custGeom>
            <a:avLst/>
            <a:gdLst/>
            <a:ahLst/>
            <a:cxnLst/>
            <a:rect r="r" b="b" t="t" l="l"/>
            <a:pathLst>
              <a:path h="7752762" w="15282700">
                <a:moveTo>
                  <a:pt x="0" y="0"/>
                </a:moveTo>
                <a:lnTo>
                  <a:pt x="15282700" y="0"/>
                </a:lnTo>
                <a:lnTo>
                  <a:pt x="15282700" y="7752762"/>
                </a:lnTo>
                <a:lnTo>
                  <a:pt x="0" y="7752762"/>
                </a:lnTo>
                <a:lnTo>
                  <a:pt x="0" y="0"/>
                </a:lnTo>
                <a:close/>
              </a:path>
            </a:pathLst>
          </a:custGeom>
          <a:blipFill>
            <a:blip r:embed="rId3"/>
            <a:stretch>
              <a:fillRect l="-181" t="0" r="-181" b="0"/>
            </a:stretch>
          </a:blipFill>
        </p:spPr>
      </p:sp>
      <p:grpSp>
        <p:nvGrpSpPr>
          <p:cNvPr name="Group 5" id="5"/>
          <p:cNvGrpSpPr/>
          <p:nvPr/>
        </p:nvGrpSpPr>
        <p:grpSpPr>
          <a:xfrm rot="0">
            <a:off x="3909337" y="584483"/>
            <a:ext cx="9266160" cy="1640782"/>
            <a:chOff x="0" y="0"/>
            <a:chExt cx="12354880" cy="2187709"/>
          </a:xfrm>
        </p:grpSpPr>
        <p:sp>
          <p:nvSpPr>
            <p:cNvPr name="TextBox 6" id="6"/>
            <p:cNvSpPr txBox="true"/>
            <p:nvPr/>
          </p:nvSpPr>
          <p:spPr>
            <a:xfrm rot="0">
              <a:off x="0" y="9525"/>
              <a:ext cx="12354880" cy="1098882"/>
            </a:xfrm>
            <a:prstGeom prst="rect">
              <a:avLst/>
            </a:prstGeom>
          </p:spPr>
          <p:txBody>
            <a:bodyPr anchor="t" rtlCol="false" tIns="0" lIns="0" bIns="0" rIns="0">
              <a:spAutoFit/>
            </a:bodyPr>
            <a:lstStyle/>
            <a:p>
              <a:pPr algn="l" marL="0" indent="0" lvl="0">
                <a:lnSpc>
                  <a:spcPts val="6334"/>
                </a:lnSpc>
                <a:spcBef>
                  <a:spcPct val="0"/>
                </a:spcBef>
              </a:pPr>
              <a:r>
                <a:rPr lang="en-US" b="true" sz="5460">
                  <a:solidFill>
                    <a:srgbClr val="EC5E1E"/>
                  </a:solidFill>
                  <a:latin typeface="Exo 2 Heavy"/>
                  <a:ea typeface="Exo 2 Heavy"/>
                  <a:cs typeface="Exo 2 Heavy"/>
                  <a:sym typeface="Exo 2 Heavy"/>
                </a:rPr>
                <a:t>Opportunity CANVAS</a:t>
              </a:r>
            </a:p>
          </p:txBody>
        </p:sp>
        <p:sp>
          <p:nvSpPr>
            <p:cNvPr name="TextBox 7" id="7"/>
            <p:cNvSpPr txBox="true"/>
            <p:nvPr/>
          </p:nvSpPr>
          <p:spPr>
            <a:xfrm rot="0">
              <a:off x="0" y="1619656"/>
              <a:ext cx="12354880" cy="568052"/>
            </a:xfrm>
            <a:prstGeom prst="rect">
              <a:avLst/>
            </a:prstGeom>
          </p:spPr>
          <p:txBody>
            <a:bodyPr anchor="t" rtlCol="false" tIns="0" lIns="0" bIns="0" rIns="0">
              <a:spAutoFit/>
            </a:bodyPr>
            <a:lstStyle/>
            <a:p>
              <a:pPr algn="l">
                <a:lnSpc>
                  <a:spcPts val="3412"/>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508341" y="2578718"/>
            <a:ext cx="11144443" cy="4713058"/>
          </a:xfrm>
          <a:prstGeom prst="rect">
            <a:avLst/>
          </a:prstGeom>
        </p:spPr>
        <p:txBody>
          <a:bodyPr anchor="t" rtlCol="false" tIns="0" lIns="0" bIns="0" rIns="0">
            <a:spAutoFit/>
          </a:bodyPr>
          <a:lstStyle/>
          <a:p>
            <a:pPr algn="just">
              <a:lnSpc>
                <a:spcPts val="4709"/>
              </a:lnSpc>
            </a:pPr>
            <a:r>
              <a:rPr lang="en-US" sz="3412">
                <a:solidFill>
                  <a:srgbClr val="2B3244"/>
                </a:solidFill>
                <a:latin typeface="Exo 2"/>
                <a:ea typeface="Exo 2"/>
                <a:cs typeface="Exo 2"/>
                <a:sym typeface="Exo 2"/>
              </a:rPr>
              <a:t>"Ser el sistema líder </a:t>
            </a:r>
            <a:r>
              <a:rPr lang="en-US" sz="3412" b="true">
                <a:solidFill>
                  <a:srgbClr val="2B3244"/>
                </a:solidFill>
                <a:latin typeface="Exo 2 Bold"/>
                <a:ea typeface="Exo 2 Bold"/>
                <a:cs typeface="Exo 2 Bold"/>
                <a:sym typeface="Exo 2 Bold"/>
              </a:rPr>
              <a:t>en la gestión y en el seguimiento de la mantención de los vehículos de emergencia</a:t>
            </a:r>
            <a:r>
              <a:rPr lang="en-US" sz="3412">
                <a:solidFill>
                  <a:srgbClr val="2B3244"/>
                </a:solidFill>
                <a:latin typeface="Exo 2"/>
                <a:ea typeface="Exo 2"/>
                <a:cs typeface="Exo 2"/>
                <a:sym typeface="Exo 2"/>
              </a:rPr>
              <a:t>, garantizando que cada vehículo esté siempre en las mejores condiciones para poder responder eficazmente a cualquier emergencia que se presente, mejorando la seguridad de las comunidades y la eficiencia operativa de los cuerpos de bomberos a nivel regional y nacional."</a:t>
            </a:r>
          </a:p>
          <a:p>
            <a:pPr algn="just" marL="0" indent="0" lvl="0">
              <a:lnSpc>
                <a:spcPts val="4709"/>
              </a:lnSpc>
              <a:spcBef>
                <a:spcPct val="0"/>
              </a:spcBef>
            </a:pPr>
          </a:p>
        </p:txBody>
      </p:sp>
      <p:sp>
        <p:nvSpPr>
          <p:cNvPr name="TextBox 3" id="3"/>
          <p:cNvSpPr txBox="true"/>
          <p:nvPr/>
        </p:nvSpPr>
        <p:spPr>
          <a:xfrm rot="0">
            <a:off x="7933691" y="904875"/>
            <a:ext cx="8293744" cy="1150614"/>
          </a:xfrm>
          <a:prstGeom prst="rect">
            <a:avLst/>
          </a:prstGeom>
        </p:spPr>
        <p:txBody>
          <a:bodyPr anchor="t" rtlCol="false" tIns="0" lIns="0" bIns="0" rIns="0">
            <a:spAutoFit/>
          </a:bodyPr>
          <a:lstStyle/>
          <a:p>
            <a:pPr algn="l" marL="0" indent="0" lvl="0">
              <a:lnSpc>
                <a:spcPts val="9384"/>
              </a:lnSpc>
              <a:spcBef>
                <a:spcPct val="0"/>
              </a:spcBef>
            </a:pPr>
            <a:r>
              <a:rPr lang="en-US" b="true" sz="6751">
                <a:solidFill>
                  <a:srgbClr val="EC5E1E"/>
                </a:solidFill>
                <a:latin typeface="Exo 2 Bold"/>
                <a:ea typeface="Exo 2 Bold"/>
                <a:cs typeface="Exo 2 Bold"/>
                <a:sym typeface="Exo 2 Bold"/>
              </a:rPr>
              <a:t>V</a:t>
            </a:r>
            <a:r>
              <a:rPr lang="en-US" b="true" sz="6751" strike="noStrike" u="none">
                <a:solidFill>
                  <a:srgbClr val="EC5E1E"/>
                </a:solidFill>
                <a:latin typeface="Exo 2 Bold"/>
                <a:ea typeface="Exo 2 Bold"/>
                <a:cs typeface="Exo 2 Bold"/>
                <a:sym typeface="Exo 2 Bold"/>
              </a:rPr>
              <a:t>isión del proyecto</a:t>
            </a:r>
          </a:p>
        </p:txBody>
      </p:sp>
      <p:grpSp>
        <p:nvGrpSpPr>
          <p:cNvPr name="Group 4" id="4"/>
          <p:cNvGrpSpPr/>
          <p:nvPr/>
        </p:nvGrpSpPr>
        <p:grpSpPr>
          <a:xfrm rot="0">
            <a:off x="-1597053" y="0"/>
            <a:ext cx="8105394" cy="10664487"/>
            <a:chOff x="0" y="0"/>
            <a:chExt cx="1092938" cy="1438008"/>
          </a:xfrm>
        </p:grpSpPr>
        <p:sp>
          <p:nvSpPr>
            <p:cNvPr name="Freeform 5" id="5"/>
            <p:cNvSpPr/>
            <p:nvPr/>
          </p:nvSpPr>
          <p:spPr>
            <a:xfrm flipH="false" flipV="false" rot="0">
              <a:off x="0" y="0"/>
              <a:ext cx="1092938" cy="1438008"/>
            </a:xfrm>
            <a:custGeom>
              <a:avLst/>
              <a:gdLst/>
              <a:ahLst/>
              <a:cxnLst/>
              <a:rect r="r" b="b" t="t" l="l"/>
              <a:pathLst>
                <a:path h="1438008" w="1092938">
                  <a:moveTo>
                    <a:pt x="889738" y="0"/>
                  </a:moveTo>
                  <a:lnTo>
                    <a:pt x="0" y="0"/>
                  </a:lnTo>
                  <a:lnTo>
                    <a:pt x="203200" y="1438008"/>
                  </a:lnTo>
                  <a:lnTo>
                    <a:pt x="1092938" y="1438008"/>
                  </a:lnTo>
                  <a:lnTo>
                    <a:pt x="889738" y="0"/>
                  </a:lnTo>
                  <a:close/>
                </a:path>
              </a:pathLst>
            </a:custGeom>
            <a:blipFill>
              <a:blip r:embed="rId2"/>
              <a:stretch>
                <a:fillRect l="-48679" t="0" r="-48679"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784149"/>
            <a:ext cx="8833729" cy="979460"/>
          </a:xfrm>
          <a:prstGeom prst="rect">
            <a:avLst/>
          </a:prstGeom>
        </p:spPr>
        <p:txBody>
          <a:bodyPr anchor="t" rtlCol="false" tIns="0" lIns="0" bIns="0" rIns="0">
            <a:spAutoFit/>
          </a:bodyPr>
          <a:lstStyle/>
          <a:p>
            <a:pPr algn="l" marL="0" indent="0" lvl="0">
              <a:lnSpc>
                <a:spcPts val="7608"/>
              </a:lnSpc>
              <a:spcBef>
                <a:spcPct val="0"/>
              </a:spcBef>
            </a:pPr>
            <a:r>
              <a:rPr lang="en-US" b="true" sz="6558">
                <a:solidFill>
                  <a:srgbClr val="EC5E1E"/>
                </a:solidFill>
                <a:latin typeface="Exo 2 Heavy"/>
                <a:ea typeface="Exo 2 Heavy"/>
                <a:cs typeface="Exo 2 Heavy"/>
                <a:sym typeface="Exo 2 Heavy"/>
              </a:rPr>
              <a:t>Alcance del proyecto</a:t>
            </a:r>
          </a:p>
        </p:txBody>
      </p:sp>
      <p:grpSp>
        <p:nvGrpSpPr>
          <p:cNvPr name="Group 3" id="3"/>
          <p:cNvGrpSpPr/>
          <p:nvPr/>
        </p:nvGrpSpPr>
        <p:grpSpPr>
          <a:xfrm rot="0">
            <a:off x="310271" y="5143500"/>
            <a:ext cx="5429960" cy="4856621"/>
            <a:chOff x="0" y="0"/>
            <a:chExt cx="7239947" cy="6475494"/>
          </a:xfrm>
        </p:grpSpPr>
        <p:sp>
          <p:nvSpPr>
            <p:cNvPr name="TextBox 4" id="4"/>
            <p:cNvSpPr txBox="true"/>
            <p:nvPr/>
          </p:nvSpPr>
          <p:spPr>
            <a:xfrm rot="0">
              <a:off x="0" y="-9525"/>
              <a:ext cx="7239947" cy="634190"/>
            </a:xfrm>
            <a:prstGeom prst="rect">
              <a:avLst/>
            </a:prstGeom>
          </p:spPr>
          <p:txBody>
            <a:bodyPr anchor="t" rtlCol="false" tIns="0" lIns="0" bIns="0" rIns="0">
              <a:spAutoFit/>
            </a:bodyPr>
            <a:lstStyle/>
            <a:p>
              <a:pPr algn="l">
                <a:lnSpc>
                  <a:spcPts val="3711"/>
                </a:lnSpc>
                <a:spcBef>
                  <a:spcPct val="0"/>
                </a:spcBef>
              </a:pPr>
              <a:r>
                <a:rPr lang="en-US" b="true" sz="3067">
                  <a:solidFill>
                    <a:srgbClr val="EC5E1E"/>
                  </a:solidFill>
                  <a:latin typeface="Exo 2 Heavy"/>
                  <a:ea typeface="Exo 2 Heavy"/>
                  <a:cs typeface="Exo 2 Heavy"/>
                  <a:sym typeface="Exo 2 Heavy"/>
                </a:rPr>
                <a:t>Entregables:</a:t>
              </a:r>
            </a:p>
          </p:txBody>
        </p:sp>
        <p:sp>
          <p:nvSpPr>
            <p:cNvPr name="TextBox 5" id="5"/>
            <p:cNvSpPr txBox="true"/>
            <p:nvPr/>
          </p:nvSpPr>
          <p:spPr>
            <a:xfrm rot="0">
              <a:off x="0" y="781259"/>
              <a:ext cx="7239947" cy="5694235"/>
            </a:xfrm>
            <a:prstGeom prst="rect">
              <a:avLst/>
            </a:prstGeom>
          </p:spPr>
          <p:txBody>
            <a:bodyPr anchor="t" rtlCol="false" tIns="0" lIns="0" bIns="0" rIns="0">
              <a:spAutoFit/>
            </a:bodyPr>
            <a:lstStyle/>
            <a:p>
              <a:pPr algn="l" marL="496746" indent="-248373" lvl="1">
                <a:lnSpc>
                  <a:spcPts val="2876"/>
                </a:lnSpc>
                <a:buFont typeface="Arial"/>
                <a:buChar char="•"/>
              </a:pPr>
              <a:r>
                <a:rPr lang="en-US" b="true" sz="2300">
                  <a:solidFill>
                    <a:srgbClr val="2B3244"/>
                  </a:solidFill>
                  <a:latin typeface="Exo 2 Bold"/>
                  <a:ea typeface="Exo 2 Bold"/>
                  <a:cs typeface="Exo 2 Bold"/>
                  <a:sym typeface="Exo 2 Bold"/>
                </a:rPr>
                <a:t>Aplicación móvil y web: </a:t>
              </a:r>
              <a:r>
                <a:rPr lang="en-US" sz="2300">
                  <a:solidFill>
                    <a:srgbClr val="2B3244"/>
                  </a:solidFill>
                  <a:latin typeface="Exo 2"/>
                  <a:ea typeface="Exo 2"/>
                  <a:cs typeface="Exo 2"/>
                  <a:sym typeface="Exo 2"/>
                </a:rPr>
                <a:t>que esté disponible para Android y en página web</a:t>
              </a:r>
            </a:p>
            <a:p>
              <a:pPr algn="l">
                <a:lnSpc>
                  <a:spcPts val="2876"/>
                </a:lnSpc>
              </a:pPr>
            </a:p>
            <a:p>
              <a:pPr algn="l" marL="496746" indent="-248373" lvl="1">
                <a:lnSpc>
                  <a:spcPts val="2876"/>
                </a:lnSpc>
                <a:buFont typeface="Arial"/>
                <a:buChar char="•"/>
              </a:pPr>
              <a:r>
                <a:rPr lang="en-US" b="true" sz="2300">
                  <a:solidFill>
                    <a:srgbClr val="2B3244"/>
                  </a:solidFill>
                  <a:latin typeface="Exo 2 Bold"/>
                  <a:ea typeface="Exo 2 Bold"/>
                  <a:cs typeface="Exo 2 Bold"/>
                  <a:sym typeface="Exo 2 Bold"/>
                </a:rPr>
                <a:t>Base de datos: </a:t>
              </a:r>
              <a:r>
                <a:rPr lang="en-US" sz="2300">
                  <a:solidFill>
                    <a:srgbClr val="2B3244"/>
                  </a:solidFill>
                  <a:latin typeface="Exo 2"/>
                  <a:ea typeface="Exo 2"/>
                  <a:cs typeface="Exo 2"/>
                  <a:sym typeface="Exo 2"/>
                </a:rPr>
                <a:t>un sistema el cual pueda gestionar el estado de cada vehículo de emergencia</a:t>
              </a:r>
            </a:p>
            <a:p>
              <a:pPr algn="l">
                <a:lnSpc>
                  <a:spcPts val="2876"/>
                </a:lnSpc>
              </a:pPr>
            </a:p>
            <a:p>
              <a:pPr algn="l" marL="496746" indent="-248373" lvl="1">
                <a:lnSpc>
                  <a:spcPts val="2876"/>
                </a:lnSpc>
                <a:buFont typeface="Arial"/>
                <a:buChar char="•"/>
              </a:pPr>
              <a:r>
                <a:rPr lang="en-US" b="true" sz="2300">
                  <a:solidFill>
                    <a:srgbClr val="2B3244"/>
                  </a:solidFill>
                  <a:latin typeface="Exo 2 Bold"/>
                  <a:ea typeface="Exo 2 Bold"/>
                  <a:cs typeface="Exo 2 Bold"/>
                  <a:sym typeface="Exo 2 Bold"/>
                </a:rPr>
                <a:t>Informes de mantenimiento: </a:t>
              </a:r>
              <a:r>
                <a:rPr lang="en-US" sz="2300">
                  <a:solidFill>
                    <a:srgbClr val="2B3244"/>
                  </a:solidFill>
                  <a:latin typeface="Exo 2"/>
                  <a:ea typeface="Exo 2"/>
                  <a:cs typeface="Exo 2"/>
                  <a:sym typeface="Exo 2"/>
                </a:rPr>
                <a:t>que genere informes del estado de vehículo.</a:t>
              </a:r>
            </a:p>
            <a:p>
              <a:pPr algn="l" marL="0" indent="0" lvl="0">
                <a:lnSpc>
                  <a:spcPts val="2876"/>
                </a:lnSpc>
                <a:spcBef>
                  <a:spcPct val="0"/>
                </a:spcBef>
              </a:pPr>
            </a:p>
          </p:txBody>
        </p:sp>
      </p:grpSp>
      <p:grpSp>
        <p:nvGrpSpPr>
          <p:cNvPr name="Group 6" id="6"/>
          <p:cNvGrpSpPr/>
          <p:nvPr/>
        </p:nvGrpSpPr>
        <p:grpSpPr>
          <a:xfrm rot="0">
            <a:off x="9512433" y="-730338"/>
            <a:ext cx="11794692" cy="4990875"/>
            <a:chOff x="0" y="0"/>
            <a:chExt cx="1370480" cy="579913"/>
          </a:xfrm>
        </p:grpSpPr>
        <p:sp>
          <p:nvSpPr>
            <p:cNvPr name="Freeform 7" id="7"/>
            <p:cNvSpPr/>
            <p:nvPr/>
          </p:nvSpPr>
          <p:spPr>
            <a:xfrm flipH="false" flipV="false" rot="0">
              <a:off x="0" y="0"/>
              <a:ext cx="1370480" cy="579913"/>
            </a:xfrm>
            <a:custGeom>
              <a:avLst/>
              <a:gdLst/>
              <a:ahLst/>
              <a:cxnLst/>
              <a:rect r="r" b="b" t="t" l="l"/>
              <a:pathLst>
                <a:path h="579913" w="1370480">
                  <a:moveTo>
                    <a:pt x="1167280" y="0"/>
                  </a:moveTo>
                  <a:lnTo>
                    <a:pt x="0" y="0"/>
                  </a:lnTo>
                  <a:lnTo>
                    <a:pt x="203200" y="579913"/>
                  </a:lnTo>
                  <a:lnTo>
                    <a:pt x="1370480" y="579913"/>
                  </a:lnTo>
                  <a:lnTo>
                    <a:pt x="1167280" y="0"/>
                  </a:lnTo>
                  <a:close/>
                </a:path>
              </a:pathLst>
            </a:custGeom>
            <a:blipFill>
              <a:blip r:embed="rId2"/>
              <a:stretch>
                <a:fillRect l="0" t="-16318" r="0" b="-16318"/>
              </a:stretch>
            </a:blipFill>
          </p:spPr>
        </p:sp>
      </p:grpSp>
      <p:grpSp>
        <p:nvGrpSpPr>
          <p:cNvPr name="Group 8" id="8"/>
          <p:cNvGrpSpPr/>
          <p:nvPr/>
        </p:nvGrpSpPr>
        <p:grpSpPr>
          <a:xfrm rot="0">
            <a:off x="5923140" y="5143500"/>
            <a:ext cx="5429960" cy="5660541"/>
            <a:chOff x="0" y="0"/>
            <a:chExt cx="7239947" cy="7547389"/>
          </a:xfrm>
        </p:grpSpPr>
        <p:sp>
          <p:nvSpPr>
            <p:cNvPr name="TextBox 9" id="9"/>
            <p:cNvSpPr txBox="true"/>
            <p:nvPr/>
          </p:nvSpPr>
          <p:spPr>
            <a:xfrm rot="0">
              <a:off x="0" y="-9525"/>
              <a:ext cx="7239947" cy="634190"/>
            </a:xfrm>
            <a:prstGeom prst="rect">
              <a:avLst/>
            </a:prstGeom>
          </p:spPr>
          <p:txBody>
            <a:bodyPr anchor="t" rtlCol="false" tIns="0" lIns="0" bIns="0" rIns="0">
              <a:spAutoFit/>
            </a:bodyPr>
            <a:lstStyle/>
            <a:p>
              <a:pPr algn="l">
                <a:lnSpc>
                  <a:spcPts val="3711"/>
                </a:lnSpc>
                <a:spcBef>
                  <a:spcPct val="0"/>
                </a:spcBef>
              </a:pPr>
              <a:r>
                <a:rPr lang="en-US" b="true" sz="3067">
                  <a:solidFill>
                    <a:srgbClr val="EC5E1E"/>
                  </a:solidFill>
                  <a:latin typeface="Exo 2 Heavy"/>
                  <a:ea typeface="Exo 2 Heavy"/>
                  <a:cs typeface="Exo 2 Heavy"/>
                  <a:sym typeface="Exo 2 Heavy"/>
                </a:rPr>
                <a:t>Actividades incluidas:</a:t>
              </a:r>
            </a:p>
          </p:txBody>
        </p:sp>
        <p:sp>
          <p:nvSpPr>
            <p:cNvPr name="TextBox 10" id="10"/>
            <p:cNvSpPr txBox="true"/>
            <p:nvPr/>
          </p:nvSpPr>
          <p:spPr>
            <a:xfrm rot="0">
              <a:off x="0" y="781259"/>
              <a:ext cx="7239947" cy="6766130"/>
            </a:xfrm>
            <a:prstGeom prst="rect">
              <a:avLst/>
            </a:prstGeom>
          </p:spPr>
          <p:txBody>
            <a:bodyPr anchor="t" rtlCol="false" tIns="0" lIns="0" bIns="0" rIns="0">
              <a:spAutoFit/>
            </a:bodyPr>
            <a:lstStyle/>
            <a:p>
              <a:pPr algn="l" marL="496745" indent="-248373" lvl="1">
                <a:lnSpc>
                  <a:spcPts val="2876"/>
                </a:lnSpc>
                <a:buFont typeface="Arial"/>
                <a:buChar char="•"/>
              </a:pPr>
              <a:r>
                <a:rPr lang="en-US" sz="2300">
                  <a:solidFill>
                    <a:srgbClr val="2B3244"/>
                  </a:solidFill>
                  <a:latin typeface="Exo 2"/>
                  <a:ea typeface="Exo 2"/>
                  <a:cs typeface="Exo 2"/>
                  <a:sym typeface="Exo 2"/>
                </a:rPr>
                <a:t>Diseño y desarrollo de la interfaz de usuario y experiencia (UI/UX).</a:t>
              </a:r>
            </a:p>
            <a:p>
              <a:pPr algn="l">
                <a:lnSpc>
                  <a:spcPts val="2876"/>
                </a:lnSpc>
              </a:pPr>
            </a:p>
            <a:p>
              <a:pPr algn="l" marL="496745" indent="-248373" lvl="1">
                <a:lnSpc>
                  <a:spcPts val="2876"/>
                </a:lnSpc>
                <a:buFont typeface="Arial"/>
                <a:buChar char="•"/>
              </a:pPr>
              <a:r>
                <a:rPr lang="en-US" b="true" sz="2300">
                  <a:solidFill>
                    <a:srgbClr val="2B3244"/>
                  </a:solidFill>
                  <a:latin typeface="Exo 2 Bold"/>
                  <a:ea typeface="Exo 2 Bold"/>
                  <a:cs typeface="Exo 2 Bold"/>
                  <a:sym typeface="Exo 2 Bold"/>
                </a:rPr>
                <a:t>Implementación de la base de datos</a:t>
              </a:r>
              <a:r>
                <a:rPr lang="en-US" sz="2300">
                  <a:solidFill>
                    <a:srgbClr val="2B3244"/>
                  </a:solidFill>
                  <a:latin typeface="Exo 2"/>
                  <a:ea typeface="Exo 2"/>
                  <a:cs typeface="Exo 2"/>
                  <a:sym typeface="Exo 2"/>
                </a:rPr>
                <a:t> y funcionalidades de la aplicación.</a:t>
              </a:r>
            </a:p>
            <a:p>
              <a:pPr algn="l">
                <a:lnSpc>
                  <a:spcPts val="2876"/>
                </a:lnSpc>
              </a:pPr>
            </a:p>
            <a:p>
              <a:pPr algn="l" marL="496745" indent="-248373" lvl="1">
                <a:lnSpc>
                  <a:spcPts val="2876"/>
                </a:lnSpc>
                <a:buFont typeface="Arial"/>
                <a:buChar char="•"/>
              </a:pPr>
              <a:r>
                <a:rPr lang="en-US" sz="2300">
                  <a:solidFill>
                    <a:srgbClr val="2B3244"/>
                  </a:solidFill>
                  <a:latin typeface="Exo 2"/>
                  <a:ea typeface="Exo 2"/>
                  <a:cs typeface="Exo 2"/>
                  <a:sym typeface="Exo 2"/>
                </a:rPr>
                <a:t>Pruebas de funcionalidad y usabilidad.</a:t>
              </a:r>
            </a:p>
            <a:p>
              <a:pPr algn="l">
                <a:lnSpc>
                  <a:spcPts val="2876"/>
                </a:lnSpc>
              </a:pPr>
            </a:p>
            <a:p>
              <a:pPr algn="l" marL="496745" indent="-248373" lvl="1">
                <a:lnSpc>
                  <a:spcPts val="2876"/>
                </a:lnSpc>
                <a:buFont typeface="Arial"/>
                <a:buChar char="•"/>
              </a:pPr>
              <a:r>
                <a:rPr lang="en-US" sz="2300">
                  <a:solidFill>
                    <a:srgbClr val="2B3244"/>
                  </a:solidFill>
                  <a:latin typeface="Exo 2"/>
                  <a:ea typeface="Exo 2"/>
                  <a:cs typeface="Exo 2"/>
                  <a:sym typeface="Exo 2"/>
                </a:rPr>
                <a:t>Análisis de requisitos con el personal de bomberos y mantenimiento.</a:t>
              </a:r>
            </a:p>
            <a:p>
              <a:pPr algn="l">
                <a:lnSpc>
                  <a:spcPts val="2876"/>
                </a:lnSpc>
              </a:pPr>
            </a:p>
            <a:p>
              <a:pPr algn="l">
                <a:lnSpc>
                  <a:spcPts val="2876"/>
                </a:lnSpc>
              </a:pPr>
            </a:p>
            <a:p>
              <a:pPr algn="l" marL="0" indent="0" lvl="0">
                <a:lnSpc>
                  <a:spcPts val="2876"/>
                </a:lnSpc>
                <a:spcBef>
                  <a:spcPct val="0"/>
                </a:spcBef>
              </a:pPr>
            </a:p>
          </p:txBody>
        </p:sp>
      </p:grpSp>
      <p:grpSp>
        <p:nvGrpSpPr>
          <p:cNvPr name="Group 11" id="11"/>
          <p:cNvGrpSpPr/>
          <p:nvPr/>
        </p:nvGrpSpPr>
        <p:grpSpPr>
          <a:xfrm rot="0">
            <a:off x="11829340" y="4905867"/>
            <a:ext cx="6161273" cy="1679092"/>
            <a:chOff x="0" y="0"/>
            <a:chExt cx="8215031" cy="2238789"/>
          </a:xfrm>
        </p:grpSpPr>
        <p:sp>
          <p:nvSpPr>
            <p:cNvPr name="TextBox 12" id="12"/>
            <p:cNvSpPr txBox="true"/>
            <p:nvPr/>
          </p:nvSpPr>
          <p:spPr>
            <a:xfrm rot="0">
              <a:off x="0" y="-9525"/>
              <a:ext cx="8215031" cy="634190"/>
            </a:xfrm>
            <a:prstGeom prst="rect">
              <a:avLst/>
            </a:prstGeom>
          </p:spPr>
          <p:txBody>
            <a:bodyPr anchor="t" rtlCol="false" tIns="0" lIns="0" bIns="0" rIns="0">
              <a:spAutoFit/>
            </a:bodyPr>
            <a:lstStyle/>
            <a:p>
              <a:pPr algn="l">
                <a:lnSpc>
                  <a:spcPts val="3711"/>
                </a:lnSpc>
                <a:spcBef>
                  <a:spcPct val="0"/>
                </a:spcBef>
              </a:pPr>
              <a:r>
                <a:rPr lang="en-US" b="true" sz="3067">
                  <a:solidFill>
                    <a:srgbClr val="EC5E1E"/>
                  </a:solidFill>
                  <a:latin typeface="Exo 2 Heavy"/>
                  <a:ea typeface="Exo 2 Heavy"/>
                  <a:cs typeface="Exo 2 Heavy"/>
                  <a:sym typeface="Exo 2 Heavy"/>
                </a:rPr>
                <a:t>Limitaciones</a:t>
              </a:r>
            </a:p>
          </p:txBody>
        </p:sp>
        <p:sp>
          <p:nvSpPr>
            <p:cNvPr name="TextBox 13" id="13"/>
            <p:cNvSpPr txBox="true"/>
            <p:nvPr/>
          </p:nvSpPr>
          <p:spPr>
            <a:xfrm rot="0">
              <a:off x="0" y="781259"/>
              <a:ext cx="8215031" cy="1457530"/>
            </a:xfrm>
            <a:prstGeom prst="rect">
              <a:avLst/>
            </a:prstGeom>
          </p:spPr>
          <p:txBody>
            <a:bodyPr anchor="t" rtlCol="false" tIns="0" lIns="0" bIns="0" rIns="0">
              <a:spAutoFit/>
            </a:bodyPr>
            <a:lstStyle/>
            <a:p>
              <a:pPr algn="l" marL="496745" indent="-248373" lvl="1">
                <a:lnSpc>
                  <a:spcPts val="2876"/>
                </a:lnSpc>
                <a:buFont typeface="Arial"/>
                <a:buChar char="•"/>
              </a:pPr>
              <a:r>
                <a:rPr lang="en-US" sz="2300">
                  <a:solidFill>
                    <a:srgbClr val="2B3244"/>
                  </a:solidFill>
                  <a:latin typeface="Exo 2"/>
                  <a:ea typeface="Exo 2"/>
                  <a:cs typeface="Exo 2"/>
                  <a:sym typeface="Exo 2"/>
                </a:rPr>
                <a:t>Tiempo de desarrollo de </a:t>
              </a:r>
              <a:r>
                <a:rPr lang="en-US" b="true" sz="2300">
                  <a:solidFill>
                    <a:srgbClr val="2B3244"/>
                  </a:solidFill>
                  <a:latin typeface="Exo 2 Bold"/>
                  <a:ea typeface="Exo 2 Bold"/>
                  <a:cs typeface="Exo 2 Bold"/>
                  <a:sym typeface="Exo 2 Bold"/>
                </a:rPr>
                <a:t>3 a 4 meses.</a:t>
              </a:r>
            </a:p>
            <a:p>
              <a:pPr algn="l">
                <a:lnSpc>
                  <a:spcPts val="2876"/>
                </a:lnSpc>
              </a:pPr>
            </a:p>
            <a:p>
              <a:pPr algn="l" marL="496745" indent="-248373" lvl="1">
                <a:lnSpc>
                  <a:spcPts val="2876"/>
                </a:lnSpc>
                <a:spcBef>
                  <a:spcPct val="0"/>
                </a:spcBef>
                <a:buFont typeface="Arial"/>
                <a:buChar char="•"/>
              </a:pPr>
              <a:r>
                <a:rPr lang="en-US" sz="2300">
                  <a:solidFill>
                    <a:srgbClr val="2B3244"/>
                  </a:solidFill>
                  <a:latin typeface="Exo 2"/>
                  <a:ea typeface="Exo 2"/>
                  <a:cs typeface="Exo 2"/>
                  <a:sym typeface="Exo 2"/>
                </a:rPr>
                <a:t>Presupuesto minimo de : $13.904.000CLP</a:t>
              </a:r>
            </a:p>
          </p:txBody>
        </p:sp>
      </p:grpSp>
      <p:grpSp>
        <p:nvGrpSpPr>
          <p:cNvPr name="Group 14" id="14"/>
          <p:cNvGrpSpPr/>
          <p:nvPr/>
        </p:nvGrpSpPr>
        <p:grpSpPr>
          <a:xfrm rot="0">
            <a:off x="11829340" y="6920066"/>
            <a:ext cx="6161273" cy="3134512"/>
            <a:chOff x="0" y="0"/>
            <a:chExt cx="8215031" cy="4179349"/>
          </a:xfrm>
        </p:grpSpPr>
        <p:sp>
          <p:nvSpPr>
            <p:cNvPr name="TextBox 15" id="15"/>
            <p:cNvSpPr txBox="true"/>
            <p:nvPr/>
          </p:nvSpPr>
          <p:spPr>
            <a:xfrm rot="0">
              <a:off x="0" y="-9525"/>
              <a:ext cx="8215031" cy="634190"/>
            </a:xfrm>
            <a:prstGeom prst="rect">
              <a:avLst/>
            </a:prstGeom>
          </p:spPr>
          <p:txBody>
            <a:bodyPr anchor="t" rtlCol="false" tIns="0" lIns="0" bIns="0" rIns="0">
              <a:spAutoFit/>
            </a:bodyPr>
            <a:lstStyle/>
            <a:p>
              <a:pPr algn="l">
                <a:lnSpc>
                  <a:spcPts val="3711"/>
                </a:lnSpc>
                <a:spcBef>
                  <a:spcPct val="0"/>
                </a:spcBef>
              </a:pPr>
              <a:r>
                <a:rPr lang="en-US" b="true" sz="3067">
                  <a:solidFill>
                    <a:srgbClr val="EC5E1E"/>
                  </a:solidFill>
                  <a:latin typeface="Exo 2 Heavy"/>
                  <a:ea typeface="Exo 2 Heavy"/>
                  <a:cs typeface="Exo 2 Heavy"/>
                  <a:sym typeface="Exo 2 Heavy"/>
                </a:rPr>
                <a:t>Supuestos</a:t>
              </a:r>
            </a:p>
          </p:txBody>
        </p:sp>
        <p:sp>
          <p:nvSpPr>
            <p:cNvPr name="TextBox 16" id="16"/>
            <p:cNvSpPr txBox="true"/>
            <p:nvPr/>
          </p:nvSpPr>
          <p:spPr>
            <a:xfrm rot="0">
              <a:off x="0" y="781259"/>
              <a:ext cx="8215031" cy="3398090"/>
            </a:xfrm>
            <a:prstGeom prst="rect">
              <a:avLst/>
            </a:prstGeom>
          </p:spPr>
          <p:txBody>
            <a:bodyPr anchor="t" rtlCol="false" tIns="0" lIns="0" bIns="0" rIns="0">
              <a:spAutoFit/>
            </a:bodyPr>
            <a:lstStyle/>
            <a:p>
              <a:pPr algn="l" marL="496745" indent="-248373" lvl="1">
                <a:lnSpc>
                  <a:spcPts val="2876"/>
                </a:lnSpc>
                <a:buFont typeface="Arial"/>
                <a:buChar char="•"/>
              </a:pPr>
              <a:r>
                <a:rPr lang="en-US" sz="2300">
                  <a:solidFill>
                    <a:srgbClr val="2B3244"/>
                  </a:solidFill>
                  <a:latin typeface="Exo 2"/>
                  <a:ea typeface="Exo 2"/>
                  <a:cs typeface="Exo 2"/>
                  <a:sym typeface="Exo 2"/>
                </a:rPr>
                <a:t>Se contará con </a:t>
              </a:r>
              <a:r>
                <a:rPr lang="en-US" b="true" sz="2300">
                  <a:solidFill>
                    <a:srgbClr val="2B3244"/>
                  </a:solidFill>
                  <a:latin typeface="Exo 2 Bold"/>
                  <a:ea typeface="Exo 2 Bold"/>
                  <a:cs typeface="Exo 2 Bold"/>
                  <a:sym typeface="Exo 2 Bold"/>
                </a:rPr>
                <a:t>acceso a los vehículos y datos necesarios para el desarrollo.</a:t>
              </a:r>
            </a:p>
            <a:p>
              <a:pPr algn="l">
                <a:lnSpc>
                  <a:spcPts val="2876"/>
                </a:lnSpc>
              </a:pPr>
            </a:p>
            <a:p>
              <a:pPr algn="l" marL="496745" indent="-248373" lvl="1">
                <a:lnSpc>
                  <a:spcPts val="2876"/>
                </a:lnSpc>
                <a:buFont typeface="Arial"/>
                <a:buChar char="•"/>
              </a:pPr>
              <a:r>
                <a:rPr lang="en-US" sz="2300">
                  <a:solidFill>
                    <a:srgbClr val="2B3244"/>
                  </a:solidFill>
                  <a:latin typeface="Exo 2"/>
                  <a:ea typeface="Exo 2"/>
                  <a:cs typeface="Exo 2"/>
                  <a:sym typeface="Exo 2"/>
                </a:rPr>
                <a:t>El personal técnico estará disponible para pruebas y retroalimentación durante el proceso.</a:t>
              </a:r>
            </a:p>
            <a:p>
              <a:pPr algn="l">
                <a:lnSpc>
                  <a:spcPts val="2876"/>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3301" y="8565566"/>
            <a:ext cx="2444647" cy="1375097"/>
            <a:chOff x="0" y="0"/>
            <a:chExt cx="11289030" cy="6350000"/>
          </a:xfrm>
        </p:grpSpPr>
        <p:sp>
          <p:nvSpPr>
            <p:cNvPr name="Freeform 3" id="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2"/>
              <a:stretch>
                <a:fillRect l="-106" t="0" r="-106" b="0"/>
              </a:stretch>
            </a:blipFill>
          </p:spPr>
        </p:sp>
      </p:grpSp>
      <p:grpSp>
        <p:nvGrpSpPr>
          <p:cNvPr name="Group 4" id="4"/>
          <p:cNvGrpSpPr/>
          <p:nvPr/>
        </p:nvGrpSpPr>
        <p:grpSpPr>
          <a:xfrm rot="0">
            <a:off x="733301" y="6630882"/>
            <a:ext cx="2444647" cy="1462242"/>
            <a:chOff x="0" y="0"/>
            <a:chExt cx="10616238" cy="6350000"/>
          </a:xfrm>
        </p:grpSpPr>
        <p:sp>
          <p:nvSpPr>
            <p:cNvPr name="Freeform 5" id="5"/>
            <p:cNvSpPr/>
            <p:nvPr/>
          </p:nvSpPr>
          <p:spPr>
            <a:xfrm flipH="false" flipV="false" rot="0">
              <a:off x="0" y="0"/>
              <a:ext cx="10615044" cy="6350000"/>
            </a:xfrm>
            <a:custGeom>
              <a:avLst/>
              <a:gdLst/>
              <a:ahLst/>
              <a:cxnLst/>
              <a:rect r="r" b="b" t="t" l="l"/>
              <a:pathLst>
                <a:path h="6350000" w="10615044">
                  <a:moveTo>
                    <a:pt x="0" y="5824220"/>
                  </a:moveTo>
                  <a:lnTo>
                    <a:pt x="0" y="525780"/>
                  </a:lnTo>
                  <a:cubicBezTo>
                    <a:pt x="0" y="234950"/>
                    <a:pt x="220948" y="0"/>
                    <a:pt x="494445" y="0"/>
                  </a:cubicBezTo>
                  <a:lnTo>
                    <a:pt x="10120599" y="0"/>
                  </a:lnTo>
                  <a:cubicBezTo>
                    <a:pt x="10394096" y="0"/>
                    <a:pt x="10615044" y="234950"/>
                    <a:pt x="10615044" y="525780"/>
                  </a:cubicBezTo>
                  <a:lnTo>
                    <a:pt x="10615044" y="5822950"/>
                  </a:lnTo>
                  <a:cubicBezTo>
                    <a:pt x="10615044" y="6113780"/>
                    <a:pt x="10394096" y="6348730"/>
                    <a:pt x="10120599" y="6348730"/>
                  </a:cubicBezTo>
                  <a:lnTo>
                    <a:pt x="494445" y="6348730"/>
                  </a:lnTo>
                  <a:cubicBezTo>
                    <a:pt x="222142" y="6350000"/>
                    <a:pt x="0" y="6115050"/>
                    <a:pt x="0" y="5824220"/>
                  </a:cubicBezTo>
                  <a:close/>
                </a:path>
              </a:pathLst>
            </a:custGeom>
            <a:blipFill>
              <a:blip r:embed="rId3"/>
              <a:stretch>
                <a:fillRect l="-3163" t="0" r="-3163" b="0"/>
              </a:stretch>
            </a:blipFill>
          </p:spPr>
        </p:sp>
      </p:grpSp>
      <p:grpSp>
        <p:nvGrpSpPr>
          <p:cNvPr name="Group 6" id="6"/>
          <p:cNvGrpSpPr/>
          <p:nvPr/>
        </p:nvGrpSpPr>
        <p:grpSpPr>
          <a:xfrm rot="0">
            <a:off x="733301" y="4635780"/>
            <a:ext cx="2444647" cy="1462242"/>
            <a:chOff x="0" y="0"/>
            <a:chExt cx="10616238" cy="6350000"/>
          </a:xfrm>
        </p:grpSpPr>
        <p:sp>
          <p:nvSpPr>
            <p:cNvPr name="Freeform 7" id="7"/>
            <p:cNvSpPr/>
            <p:nvPr/>
          </p:nvSpPr>
          <p:spPr>
            <a:xfrm flipH="false" flipV="false" rot="0">
              <a:off x="0" y="0"/>
              <a:ext cx="10615044" cy="6350000"/>
            </a:xfrm>
            <a:custGeom>
              <a:avLst/>
              <a:gdLst/>
              <a:ahLst/>
              <a:cxnLst/>
              <a:rect r="r" b="b" t="t" l="l"/>
              <a:pathLst>
                <a:path h="6350000" w="10615044">
                  <a:moveTo>
                    <a:pt x="0" y="5824220"/>
                  </a:moveTo>
                  <a:lnTo>
                    <a:pt x="0" y="525780"/>
                  </a:lnTo>
                  <a:cubicBezTo>
                    <a:pt x="0" y="234950"/>
                    <a:pt x="220948" y="0"/>
                    <a:pt x="494445" y="0"/>
                  </a:cubicBezTo>
                  <a:lnTo>
                    <a:pt x="10120599" y="0"/>
                  </a:lnTo>
                  <a:cubicBezTo>
                    <a:pt x="10394096" y="0"/>
                    <a:pt x="10615044" y="234950"/>
                    <a:pt x="10615044" y="525780"/>
                  </a:cubicBezTo>
                  <a:lnTo>
                    <a:pt x="10615044" y="5822950"/>
                  </a:lnTo>
                  <a:cubicBezTo>
                    <a:pt x="10615044" y="6113780"/>
                    <a:pt x="10394096" y="6348730"/>
                    <a:pt x="10120599" y="6348730"/>
                  </a:cubicBezTo>
                  <a:lnTo>
                    <a:pt x="494445" y="6348730"/>
                  </a:lnTo>
                  <a:cubicBezTo>
                    <a:pt x="222142" y="6350000"/>
                    <a:pt x="0" y="6115050"/>
                    <a:pt x="0" y="5824220"/>
                  </a:cubicBezTo>
                  <a:close/>
                </a:path>
              </a:pathLst>
            </a:custGeom>
            <a:blipFill>
              <a:blip r:embed="rId4"/>
              <a:stretch>
                <a:fillRect l="0" t="-5733" r="0" b="-5733"/>
              </a:stretch>
            </a:blipFill>
          </p:spPr>
        </p:sp>
      </p:grpSp>
      <p:sp>
        <p:nvSpPr>
          <p:cNvPr name="TextBox 8" id="8"/>
          <p:cNvSpPr txBox="true"/>
          <p:nvPr/>
        </p:nvSpPr>
        <p:spPr>
          <a:xfrm rot="0">
            <a:off x="4188200" y="4990531"/>
            <a:ext cx="8416560" cy="895515"/>
          </a:xfrm>
          <a:prstGeom prst="rect">
            <a:avLst/>
          </a:prstGeom>
        </p:spPr>
        <p:txBody>
          <a:bodyPr anchor="t" rtlCol="false" tIns="0" lIns="0" bIns="0" rIns="0">
            <a:spAutoFit/>
          </a:bodyPr>
          <a:lstStyle/>
          <a:p>
            <a:pPr algn="l" marL="0" indent="0" lvl="0">
              <a:lnSpc>
                <a:spcPts val="3665"/>
              </a:lnSpc>
              <a:spcBef>
                <a:spcPct val="0"/>
              </a:spcBef>
            </a:pPr>
            <a:r>
              <a:rPr lang="en-US" sz="2618" spc="107">
                <a:solidFill>
                  <a:srgbClr val="2B3244"/>
                </a:solidFill>
                <a:latin typeface="Exo 2"/>
                <a:ea typeface="Exo 2"/>
                <a:cs typeface="Exo 2"/>
                <a:sym typeface="Exo 2"/>
              </a:rPr>
              <a:t>Mejorar y facilitar el acceso a la información del estado de los vehículos de emergencia</a:t>
            </a:r>
          </a:p>
        </p:txBody>
      </p:sp>
      <p:sp>
        <p:nvSpPr>
          <p:cNvPr name="TextBox 9" id="9"/>
          <p:cNvSpPr txBox="true"/>
          <p:nvPr/>
        </p:nvSpPr>
        <p:spPr>
          <a:xfrm rot="0">
            <a:off x="979987" y="373295"/>
            <a:ext cx="3793687" cy="1177459"/>
          </a:xfrm>
          <a:prstGeom prst="rect">
            <a:avLst/>
          </a:prstGeom>
        </p:spPr>
        <p:txBody>
          <a:bodyPr anchor="t" rtlCol="false" tIns="0" lIns="0" bIns="0" rIns="0">
            <a:spAutoFit/>
          </a:bodyPr>
          <a:lstStyle/>
          <a:p>
            <a:pPr algn="l" marL="0" indent="0" lvl="0">
              <a:lnSpc>
                <a:spcPts val="9542"/>
              </a:lnSpc>
              <a:spcBef>
                <a:spcPct val="0"/>
              </a:spcBef>
            </a:pPr>
            <a:r>
              <a:rPr lang="en-US" b="true" sz="6865">
                <a:solidFill>
                  <a:srgbClr val="EC5E1E"/>
                </a:solidFill>
                <a:latin typeface="Exo 2 Bold"/>
                <a:ea typeface="Exo 2 Bold"/>
                <a:cs typeface="Exo 2 Bold"/>
                <a:sym typeface="Exo 2 Bold"/>
              </a:rPr>
              <a:t>Objetivo</a:t>
            </a:r>
          </a:p>
        </p:txBody>
      </p:sp>
      <p:sp>
        <p:nvSpPr>
          <p:cNvPr name="TextBox 10" id="10"/>
          <p:cNvSpPr txBox="true"/>
          <p:nvPr/>
        </p:nvSpPr>
        <p:spPr>
          <a:xfrm rot="0">
            <a:off x="4188200" y="8771705"/>
            <a:ext cx="10268575" cy="905670"/>
          </a:xfrm>
          <a:prstGeom prst="rect">
            <a:avLst/>
          </a:prstGeom>
        </p:spPr>
        <p:txBody>
          <a:bodyPr anchor="t" rtlCol="false" tIns="0" lIns="0" bIns="0" rIns="0">
            <a:spAutoFit/>
          </a:bodyPr>
          <a:lstStyle/>
          <a:p>
            <a:pPr algn="l" marL="0" indent="0" lvl="0">
              <a:lnSpc>
                <a:spcPts val="3631"/>
              </a:lnSpc>
              <a:spcBef>
                <a:spcPct val="0"/>
              </a:spcBef>
            </a:pPr>
            <a:r>
              <a:rPr lang="en-US" sz="2593" spc="106">
                <a:solidFill>
                  <a:srgbClr val="2B3244"/>
                </a:solidFill>
                <a:latin typeface="Exo 2"/>
                <a:ea typeface="Exo 2"/>
                <a:cs typeface="Exo 2"/>
                <a:sym typeface="Exo 2"/>
              </a:rPr>
              <a:t>Reducir los tiempos y costos frente a la mantención de vehículos de emergencia</a:t>
            </a:r>
          </a:p>
        </p:txBody>
      </p:sp>
      <p:sp>
        <p:nvSpPr>
          <p:cNvPr name="TextBox 11" id="11"/>
          <p:cNvSpPr txBox="true"/>
          <p:nvPr/>
        </p:nvSpPr>
        <p:spPr>
          <a:xfrm rot="0">
            <a:off x="4188200" y="6880440"/>
            <a:ext cx="8698949" cy="905976"/>
          </a:xfrm>
          <a:prstGeom prst="rect">
            <a:avLst/>
          </a:prstGeom>
        </p:spPr>
        <p:txBody>
          <a:bodyPr anchor="t" rtlCol="false" tIns="0" lIns="0" bIns="0" rIns="0">
            <a:spAutoFit/>
          </a:bodyPr>
          <a:lstStyle/>
          <a:p>
            <a:pPr algn="l" marL="0" indent="0" lvl="0">
              <a:lnSpc>
                <a:spcPts val="3614"/>
              </a:lnSpc>
              <a:spcBef>
                <a:spcPct val="0"/>
              </a:spcBef>
            </a:pPr>
            <a:r>
              <a:rPr lang="en-US" sz="2581" spc="105">
                <a:solidFill>
                  <a:srgbClr val="2B3244"/>
                </a:solidFill>
                <a:latin typeface="Exo 2"/>
                <a:ea typeface="Exo 2"/>
                <a:cs typeface="Exo 2"/>
                <a:sym typeface="Exo 2"/>
              </a:rPr>
              <a:t>Controlar la información crítica en forma simple y amigable para todo usuario.</a:t>
            </a:r>
          </a:p>
        </p:txBody>
      </p:sp>
      <p:grpSp>
        <p:nvGrpSpPr>
          <p:cNvPr name="Group 12" id="12"/>
          <p:cNvGrpSpPr/>
          <p:nvPr/>
        </p:nvGrpSpPr>
        <p:grpSpPr>
          <a:xfrm rot="0">
            <a:off x="12948410" y="-656622"/>
            <a:ext cx="11220953" cy="10943622"/>
            <a:chOff x="0" y="0"/>
            <a:chExt cx="1303814" cy="1271590"/>
          </a:xfrm>
        </p:grpSpPr>
        <p:sp>
          <p:nvSpPr>
            <p:cNvPr name="Freeform 13" id="13"/>
            <p:cNvSpPr/>
            <p:nvPr/>
          </p:nvSpPr>
          <p:spPr>
            <a:xfrm flipH="false" flipV="false" rot="0">
              <a:off x="0" y="0"/>
              <a:ext cx="1303814" cy="1271590"/>
            </a:xfrm>
            <a:custGeom>
              <a:avLst/>
              <a:gdLst/>
              <a:ahLst/>
              <a:cxnLst/>
              <a:rect r="r" b="b" t="t" l="l"/>
              <a:pathLst>
                <a:path h="1271590" w="1303814">
                  <a:moveTo>
                    <a:pt x="1100614" y="0"/>
                  </a:moveTo>
                  <a:lnTo>
                    <a:pt x="0" y="0"/>
                  </a:lnTo>
                  <a:lnTo>
                    <a:pt x="203200" y="1271590"/>
                  </a:lnTo>
                  <a:lnTo>
                    <a:pt x="1303814" y="1271590"/>
                  </a:lnTo>
                  <a:lnTo>
                    <a:pt x="1100614" y="0"/>
                  </a:lnTo>
                  <a:close/>
                </a:path>
              </a:pathLst>
            </a:custGeom>
            <a:blipFill>
              <a:blip r:embed="rId5"/>
              <a:stretch>
                <a:fillRect l="-10042" t="0" r="-26480" b="0"/>
              </a:stretch>
            </a:blipFill>
          </p:spPr>
        </p:sp>
      </p:grpSp>
      <p:sp>
        <p:nvSpPr>
          <p:cNvPr name="TextBox 14" id="14"/>
          <p:cNvSpPr txBox="true"/>
          <p:nvPr/>
        </p:nvSpPr>
        <p:spPr>
          <a:xfrm rot="0">
            <a:off x="534436" y="1819481"/>
            <a:ext cx="12070325" cy="2395452"/>
          </a:xfrm>
          <a:prstGeom prst="rect">
            <a:avLst/>
          </a:prstGeom>
        </p:spPr>
        <p:txBody>
          <a:bodyPr anchor="t" rtlCol="false" tIns="0" lIns="0" bIns="0" rIns="0">
            <a:spAutoFit/>
          </a:bodyPr>
          <a:lstStyle/>
          <a:p>
            <a:pPr algn="just" marL="0" indent="0" lvl="0">
              <a:lnSpc>
                <a:spcPts val="3167"/>
              </a:lnSpc>
              <a:spcBef>
                <a:spcPct val="0"/>
              </a:spcBef>
            </a:pPr>
            <a:r>
              <a:rPr lang="en-US" sz="2295">
                <a:solidFill>
                  <a:srgbClr val="2B3244"/>
                </a:solidFill>
                <a:latin typeface="Exo 2"/>
                <a:ea typeface="Exo 2"/>
                <a:cs typeface="Exo 2"/>
                <a:sym typeface="Exo 2"/>
              </a:rPr>
              <a:t>Implementar un sistema innovador de control y seguimiento para la flota de vehículos de emergencia del Cuerpo de Bomberos, optimizando la gestión de mantenciones y garantizando la máxima disponibilidad de los vehículos. Esta solución, diseñada para enfrentar los crecientes desafíos operativos de los bomberos en Chile, como los mega-incendios recientes, tiene el potencial de ser replicada a nivel nacional, mejorando la capacidad de respuesta en situaciones críticas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3761" y="1337628"/>
            <a:ext cx="4590104" cy="4830841"/>
            <a:chOff x="0" y="0"/>
            <a:chExt cx="6120139" cy="6441121"/>
          </a:xfrm>
        </p:grpSpPr>
        <p:pic>
          <p:nvPicPr>
            <p:cNvPr name="Picture 3" id="3"/>
            <p:cNvPicPr>
              <a:picLocks noChangeAspect="true"/>
            </p:cNvPicPr>
            <p:nvPr/>
          </p:nvPicPr>
          <p:blipFill>
            <a:blip r:embed="rId2"/>
            <a:srcRect l="7348" t="2768" r="6862" b="6942"/>
            <a:stretch>
              <a:fillRect/>
            </a:stretch>
          </p:blipFill>
          <p:spPr>
            <a:xfrm flipH="false" flipV="false">
              <a:off x="0" y="0"/>
              <a:ext cx="6120139" cy="6441121"/>
            </a:xfrm>
            <a:prstGeom prst="rect">
              <a:avLst/>
            </a:prstGeom>
          </p:spPr>
        </p:pic>
      </p:grpSp>
      <p:grpSp>
        <p:nvGrpSpPr>
          <p:cNvPr name="Group 4" id="4"/>
          <p:cNvGrpSpPr/>
          <p:nvPr/>
        </p:nvGrpSpPr>
        <p:grpSpPr>
          <a:xfrm rot="0">
            <a:off x="5728820" y="1171453"/>
            <a:ext cx="11530480" cy="2438841"/>
            <a:chOff x="0" y="0"/>
            <a:chExt cx="15373973" cy="3251788"/>
          </a:xfrm>
        </p:grpSpPr>
        <p:sp>
          <p:nvSpPr>
            <p:cNvPr name="TextBox 5" id="5"/>
            <p:cNvSpPr txBox="true"/>
            <p:nvPr/>
          </p:nvSpPr>
          <p:spPr>
            <a:xfrm rot="0">
              <a:off x="0" y="-19050"/>
              <a:ext cx="15373973" cy="626653"/>
            </a:xfrm>
            <a:prstGeom prst="rect">
              <a:avLst/>
            </a:prstGeom>
          </p:spPr>
          <p:txBody>
            <a:bodyPr anchor="t" rtlCol="false" tIns="0" lIns="0" bIns="0" rIns="0">
              <a:spAutoFit/>
            </a:bodyPr>
            <a:lstStyle/>
            <a:p>
              <a:pPr algn="l">
                <a:lnSpc>
                  <a:spcPts val="3839"/>
                </a:lnSpc>
              </a:pPr>
              <a:r>
                <a:rPr lang="en-US" sz="3047" b="true">
                  <a:solidFill>
                    <a:srgbClr val="EC5E1E"/>
                  </a:solidFill>
                  <a:latin typeface="Exo 2 Bold"/>
                  <a:ea typeface="Exo 2 Bold"/>
                  <a:cs typeface="Exo 2 Bold"/>
                  <a:sym typeface="Exo 2 Bold"/>
                </a:rPr>
                <a:t>Experiencia:</a:t>
              </a:r>
            </a:p>
          </p:txBody>
        </p:sp>
        <p:sp>
          <p:nvSpPr>
            <p:cNvPr name="TextBox 6" id="6"/>
            <p:cNvSpPr txBox="true"/>
            <p:nvPr/>
          </p:nvSpPr>
          <p:spPr>
            <a:xfrm rot="0">
              <a:off x="0" y="938315"/>
              <a:ext cx="15373973" cy="2313474"/>
            </a:xfrm>
            <a:prstGeom prst="rect">
              <a:avLst/>
            </a:prstGeom>
          </p:spPr>
          <p:txBody>
            <a:bodyPr anchor="t" rtlCol="false" tIns="0" lIns="0" bIns="0" rIns="0">
              <a:spAutoFit/>
            </a:bodyPr>
            <a:lstStyle/>
            <a:p>
              <a:pPr algn="l">
                <a:lnSpc>
                  <a:spcPts val="3510"/>
                </a:lnSpc>
              </a:pPr>
              <a:r>
                <a:rPr lang="en-US" sz="2742">
                  <a:solidFill>
                    <a:srgbClr val="2B3244"/>
                  </a:solidFill>
                  <a:latin typeface="Exo 2"/>
                  <a:ea typeface="Exo 2"/>
                  <a:cs typeface="Exo 2"/>
                  <a:sym typeface="Exo 2"/>
                </a:rPr>
                <a:t>Alejandro además de ser ingeniero civil, él es voluntario de la compañía de bomberos de Talcahuano con 10 años de experiencia, participando en ciento de operaciones de rescate, control de incendios y gestión de emergencias, él se ha especializado en rescate en altura.</a:t>
              </a:r>
            </a:p>
          </p:txBody>
        </p:sp>
      </p:grpSp>
      <p:sp>
        <p:nvSpPr>
          <p:cNvPr name="TextBox 7" id="7"/>
          <p:cNvSpPr txBox="true"/>
          <p:nvPr/>
        </p:nvSpPr>
        <p:spPr>
          <a:xfrm rot="0">
            <a:off x="803761" y="6454218"/>
            <a:ext cx="4590104" cy="2548639"/>
          </a:xfrm>
          <a:prstGeom prst="rect">
            <a:avLst/>
          </a:prstGeom>
        </p:spPr>
        <p:txBody>
          <a:bodyPr anchor="t" rtlCol="false" tIns="0" lIns="0" bIns="0" rIns="0">
            <a:spAutoFit/>
          </a:bodyPr>
          <a:lstStyle/>
          <a:p>
            <a:pPr algn="l">
              <a:lnSpc>
                <a:spcPts val="2917"/>
              </a:lnSpc>
            </a:pPr>
            <a:r>
              <a:rPr lang="en-US" sz="2315" b="true">
                <a:solidFill>
                  <a:srgbClr val="EC5E1E"/>
                </a:solidFill>
                <a:latin typeface="Exo 2 Bold"/>
                <a:ea typeface="Exo 2 Bold"/>
                <a:cs typeface="Exo 2 Bold"/>
                <a:sym typeface="Exo 2 Bold"/>
              </a:rPr>
              <a:t>Nombre: Alejandro Gutiérrez</a:t>
            </a:r>
          </a:p>
          <a:p>
            <a:pPr algn="l">
              <a:lnSpc>
                <a:spcPts val="2917"/>
              </a:lnSpc>
            </a:pPr>
          </a:p>
          <a:p>
            <a:pPr algn="l">
              <a:lnSpc>
                <a:spcPts val="2917"/>
              </a:lnSpc>
            </a:pPr>
            <a:r>
              <a:rPr lang="en-US" sz="2315" b="true">
                <a:solidFill>
                  <a:srgbClr val="EC5E1E"/>
                </a:solidFill>
                <a:latin typeface="Exo 2 Bold"/>
                <a:ea typeface="Exo 2 Bold"/>
                <a:cs typeface="Exo 2 Bold"/>
                <a:sym typeface="Exo 2 Bold"/>
              </a:rPr>
              <a:t>Edad: 41 Años</a:t>
            </a:r>
          </a:p>
          <a:p>
            <a:pPr algn="l">
              <a:lnSpc>
                <a:spcPts val="2917"/>
              </a:lnSpc>
            </a:pPr>
          </a:p>
          <a:p>
            <a:pPr algn="l">
              <a:lnSpc>
                <a:spcPts val="2917"/>
              </a:lnSpc>
            </a:pPr>
            <a:r>
              <a:rPr lang="en-US" sz="2315" b="true">
                <a:solidFill>
                  <a:srgbClr val="EC5E1E"/>
                </a:solidFill>
                <a:latin typeface="Exo 2 Bold"/>
                <a:ea typeface="Exo 2 Bold"/>
                <a:cs typeface="Exo 2 Bold"/>
                <a:sym typeface="Exo 2 Bold"/>
              </a:rPr>
              <a:t>Profesión: ingeniero Civil</a:t>
            </a:r>
          </a:p>
          <a:p>
            <a:pPr algn="l">
              <a:lnSpc>
                <a:spcPts val="2917"/>
              </a:lnSpc>
            </a:pPr>
          </a:p>
          <a:p>
            <a:pPr algn="l">
              <a:lnSpc>
                <a:spcPts val="2917"/>
              </a:lnSpc>
            </a:pPr>
            <a:r>
              <a:rPr lang="en-US" sz="2315" b="true">
                <a:solidFill>
                  <a:srgbClr val="EC5E1E"/>
                </a:solidFill>
                <a:latin typeface="Exo 2 Bold"/>
                <a:ea typeface="Exo 2 Bold"/>
                <a:cs typeface="Exo 2 Bold"/>
                <a:sym typeface="Exo 2 Bold"/>
              </a:rPr>
              <a:t>Estado Divil: Casado</a:t>
            </a:r>
          </a:p>
        </p:txBody>
      </p:sp>
      <p:sp>
        <p:nvSpPr>
          <p:cNvPr name="TextBox 8" id="8"/>
          <p:cNvSpPr txBox="true"/>
          <p:nvPr/>
        </p:nvSpPr>
        <p:spPr>
          <a:xfrm rot="0">
            <a:off x="1028700" y="334645"/>
            <a:ext cx="8115300" cy="694055"/>
          </a:xfrm>
          <a:prstGeom prst="rect">
            <a:avLst/>
          </a:prstGeom>
        </p:spPr>
        <p:txBody>
          <a:bodyPr anchor="t" rtlCol="false" tIns="0" lIns="0" bIns="0" rIns="0">
            <a:spAutoFit/>
          </a:bodyPr>
          <a:lstStyle/>
          <a:p>
            <a:pPr algn="l" marL="0" indent="0" lvl="0">
              <a:lnSpc>
                <a:spcPts val="5559"/>
              </a:lnSpc>
              <a:spcBef>
                <a:spcPct val="0"/>
              </a:spcBef>
            </a:pPr>
            <a:r>
              <a:rPr lang="en-US" b="true" sz="3999">
                <a:solidFill>
                  <a:srgbClr val="EC5E1E"/>
                </a:solidFill>
                <a:latin typeface="Exo 2 Bold"/>
                <a:ea typeface="Exo 2 Bold"/>
                <a:cs typeface="Exo 2 Bold"/>
                <a:sym typeface="Exo 2 Bold"/>
              </a:rPr>
              <a:t>Personas</a:t>
            </a:r>
          </a:p>
        </p:txBody>
      </p:sp>
      <p:grpSp>
        <p:nvGrpSpPr>
          <p:cNvPr name="Group 9" id="9"/>
          <p:cNvGrpSpPr/>
          <p:nvPr/>
        </p:nvGrpSpPr>
        <p:grpSpPr>
          <a:xfrm rot="0">
            <a:off x="5728820" y="3753048"/>
            <a:ext cx="11530480" cy="2438841"/>
            <a:chOff x="0" y="0"/>
            <a:chExt cx="15373973" cy="3251788"/>
          </a:xfrm>
        </p:grpSpPr>
        <p:sp>
          <p:nvSpPr>
            <p:cNvPr name="TextBox 10" id="10"/>
            <p:cNvSpPr txBox="true"/>
            <p:nvPr/>
          </p:nvSpPr>
          <p:spPr>
            <a:xfrm rot="0">
              <a:off x="0" y="-19050"/>
              <a:ext cx="15373973" cy="626653"/>
            </a:xfrm>
            <a:prstGeom prst="rect">
              <a:avLst/>
            </a:prstGeom>
          </p:spPr>
          <p:txBody>
            <a:bodyPr anchor="t" rtlCol="false" tIns="0" lIns="0" bIns="0" rIns="0">
              <a:spAutoFit/>
            </a:bodyPr>
            <a:lstStyle/>
            <a:p>
              <a:pPr algn="l">
                <a:lnSpc>
                  <a:spcPts val="3839"/>
                </a:lnSpc>
              </a:pPr>
              <a:r>
                <a:rPr lang="en-US" sz="3047" b="true">
                  <a:solidFill>
                    <a:srgbClr val="EC5E1E"/>
                  </a:solidFill>
                  <a:latin typeface="Exo 2 Bold"/>
                  <a:ea typeface="Exo 2 Bold"/>
                  <a:cs typeface="Exo 2 Bold"/>
                  <a:sym typeface="Exo 2 Bold"/>
                </a:rPr>
                <a:t>Comportamiento:</a:t>
              </a:r>
            </a:p>
          </p:txBody>
        </p:sp>
        <p:sp>
          <p:nvSpPr>
            <p:cNvPr name="TextBox 11" id="11"/>
            <p:cNvSpPr txBox="true"/>
            <p:nvPr/>
          </p:nvSpPr>
          <p:spPr>
            <a:xfrm rot="0">
              <a:off x="0" y="938315"/>
              <a:ext cx="15373973" cy="2313474"/>
            </a:xfrm>
            <a:prstGeom prst="rect">
              <a:avLst/>
            </a:prstGeom>
          </p:spPr>
          <p:txBody>
            <a:bodyPr anchor="t" rtlCol="false" tIns="0" lIns="0" bIns="0" rIns="0">
              <a:spAutoFit/>
            </a:bodyPr>
            <a:lstStyle/>
            <a:p>
              <a:pPr algn="l">
                <a:lnSpc>
                  <a:spcPts val="3510"/>
                </a:lnSpc>
              </a:pPr>
              <a:r>
                <a:rPr lang="en-US" sz="2742">
                  <a:solidFill>
                    <a:srgbClr val="2B3244"/>
                  </a:solidFill>
                  <a:latin typeface="Exo 2"/>
                  <a:ea typeface="Exo 2"/>
                  <a:cs typeface="Exo 2"/>
                  <a:sym typeface="Exo 2"/>
                </a:rPr>
                <a:t>Alejandro Es metódico y orientado a los resultados, en su trabajo como ingeniero es muy minucioso y le gusta que todo salga bien, como parte de la compañía de bomberos, es disciplinado y mantiene la clama en momentos de crisis, siendo empático y motivador con sus compañeros</a:t>
              </a:r>
            </a:p>
          </p:txBody>
        </p:sp>
      </p:grpSp>
      <p:grpSp>
        <p:nvGrpSpPr>
          <p:cNvPr name="Group 12" id="12"/>
          <p:cNvGrpSpPr/>
          <p:nvPr/>
        </p:nvGrpSpPr>
        <p:grpSpPr>
          <a:xfrm rot="0">
            <a:off x="5728820" y="6473268"/>
            <a:ext cx="11530480" cy="2888053"/>
            <a:chOff x="0" y="0"/>
            <a:chExt cx="15373973" cy="3850737"/>
          </a:xfrm>
        </p:grpSpPr>
        <p:sp>
          <p:nvSpPr>
            <p:cNvPr name="TextBox 13" id="13"/>
            <p:cNvSpPr txBox="true"/>
            <p:nvPr/>
          </p:nvSpPr>
          <p:spPr>
            <a:xfrm rot="0">
              <a:off x="0" y="-19050"/>
              <a:ext cx="15373973" cy="626653"/>
            </a:xfrm>
            <a:prstGeom prst="rect">
              <a:avLst/>
            </a:prstGeom>
          </p:spPr>
          <p:txBody>
            <a:bodyPr anchor="t" rtlCol="false" tIns="0" lIns="0" bIns="0" rIns="0">
              <a:spAutoFit/>
            </a:bodyPr>
            <a:lstStyle/>
            <a:p>
              <a:pPr algn="l">
                <a:lnSpc>
                  <a:spcPts val="3839"/>
                </a:lnSpc>
              </a:pPr>
              <a:r>
                <a:rPr lang="en-US" sz="3047" b="true">
                  <a:solidFill>
                    <a:srgbClr val="EC5E1E"/>
                  </a:solidFill>
                  <a:latin typeface="Exo 2 Bold"/>
                  <a:ea typeface="Exo 2 Bold"/>
                  <a:cs typeface="Exo 2 Bold"/>
                  <a:sym typeface="Exo 2 Bold"/>
                </a:rPr>
                <a:t>Necesidades</a:t>
              </a:r>
            </a:p>
          </p:txBody>
        </p:sp>
        <p:sp>
          <p:nvSpPr>
            <p:cNvPr name="TextBox 14" id="14"/>
            <p:cNvSpPr txBox="true"/>
            <p:nvPr/>
          </p:nvSpPr>
          <p:spPr>
            <a:xfrm rot="0">
              <a:off x="0" y="938315"/>
              <a:ext cx="15373973" cy="2912422"/>
            </a:xfrm>
            <a:prstGeom prst="rect">
              <a:avLst/>
            </a:prstGeom>
          </p:spPr>
          <p:txBody>
            <a:bodyPr anchor="t" rtlCol="false" tIns="0" lIns="0" bIns="0" rIns="0">
              <a:spAutoFit/>
            </a:bodyPr>
            <a:lstStyle/>
            <a:p>
              <a:pPr algn="l" marL="592122" indent="-296061" lvl="1">
                <a:lnSpc>
                  <a:spcPts val="3510"/>
                </a:lnSpc>
                <a:buFont typeface="Arial"/>
                <a:buChar char="•"/>
              </a:pPr>
              <a:r>
                <a:rPr lang="en-US" sz="2742">
                  <a:solidFill>
                    <a:srgbClr val="2B3244"/>
                  </a:solidFill>
                  <a:latin typeface="Exo 2"/>
                  <a:ea typeface="Exo 2"/>
                  <a:cs typeface="Exo 2"/>
                  <a:sym typeface="Exo 2"/>
                </a:rPr>
                <a:t>Insiste en que los vehículos de emergencia como los camiones de bomberos o ambulancias, estén mayor parte disponible y en perfecto estado.</a:t>
              </a:r>
            </a:p>
            <a:p>
              <a:pPr algn="l" marL="592122" indent="-296061" lvl="1">
                <a:lnSpc>
                  <a:spcPts val="3510"/>
                </a:lnSpc>
                <a:buFont typeface="Arial"/>
                <a:buChar char="•"/>
              </a:pPr>
              <a:r>
                <a:rPr lang="en-US" sz="2742">
                  <a:solidFill>
                    <a:srgbClr val="2B3244"/>
                  </a:solidFill>
                  <a:latin typeface="Exo 2"/>
                  <a:ea typeface="Exo 2"/>
                  <a:cs typeface="Exo 2"/>
                  <a:sym typeface="Exo 2"/>
                </a:rPr>
                <a:t>Contener información constante del estado de los vehículos.</a:t>
              </a:r>
            </a:p>
            <a:p>
              <a:pPr algn="l" marL="592122" indent="-296061" lvl="1">
                <a:lnSpc>
                  <a:spcPts val="3510"/>
                </a:lnSpc>
                <a:buFont typeface="Arial"/>
                <a:buChar char="•"/>
              </a:pPr>
              <a:r>
                <a:rPr lang="en-US" sz="2742">
                  <a:solidFill>
                    <a:srgbClr val="2B3244"/>
                  </a:solidFill>
                  <a:latin typeface="Exo 2"/>
                  <a:ea typeface="Exo 2"/>
                  <a:cs typeface="Exo 2"/>
                  <a:sym typeface="Exo 2"/>
                </a:rPr>
                <a:t>Mejorar la comunicación con los mecanicos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DAGRiGRHhV4</dc:identifier>
  <dcterms:modified xsi:type="dcterms:W3CDTF">2011-08-01T06:04:30Z</dcterms:modified>
  <cp:revision>1</cp:revision>
  <dc:title>Grado de emergencias y protección civil</dc:title>
</cp:coreProperties>
</file>